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78" r:id="rId14"/>
    <p:sldId id="280" r:id="rId15"/>
    <p:sldId id="267" r:id="rId16"/>
    <p:sldId id="269" r:id="rId17"/>
    <p:sldId id="271" r:id="rId18"/>
    <p:sldId id="270" r:id="rId19"/>
    <p:sldId id="272" r:id="rId20"/>
    <p:sldId id="273" r:id="rId21"/>
    <p:sldId id="274" r:id="rId22"/>
    <p:sldId id="275" r:id="rId23"/>
    <p:sldId id="279" r:id="rId24"/>
    <p:sldId id="276"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21" autoAdjust="0"/>
  </p:normalViewPr>
  <p:slideViewPr>
    <p:cSldViewPr>
      <p:cViewPr varScale="1">
        <p:scale>
          <a:sx n="68" d="100"/>
          <a:sy n="68" d="100"/>
        </p:scale>
        <p:origin x="14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9D6E-A6B1-42F0-9D11-EB601174FB7F}" type="datetimeFigureOut">
              <a:rPr lang="cs-CZ" smtClean="0"/>
              <a:pPr/>
              <a:t>07.01.2019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DFBC2-1DCB-4D12-91FD-38E8E4B1E3C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15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D78FB339-85DD-4430-932E-8BE24F3E1327}" type="datetimeFigureOut">
              <a:rPr lang="cs-CZ" smtClean="0"/>
              <a:pPr/>
              <a:t>07.01.2019</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949683F1-7B8E-4126-8575-DC888F0FA94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D78FB339-85DD-4430-932E-8BE24F3E1327}" type="datetimeFigureOut">
              <a:rPr lang="cs-CZ" smtClean="0"/>
              <a:pPr/>
              <a:t>07.01.2019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D78FB339-85DD-4430-932E-8BE24F3E1327}" type="datetimeFigureOut">
              <a:rPr lang="cs-CZ" smtClean="0"/>
              <a:pPr/>
              <a:t>07.01.2019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D78FB339-85DD-4430-932E-8BE24F3E1327}" type="datetimeFigureOut">
              <a:rPr lang="cs-CZ" smtClean="0"/>
              <a:pPr/>
              <a:t>07.01.2019</a:t>
            </a:fld>
            <a:endParaRPr lang="cs-CZ"/>
          </a:p>
        </p:txBody>
      </p:sp>
      <p:sp>
        <p:nvSpPr>
          <p:cNvPr id="9" name="Zástupný symbol pro číslo snímku 8"/>
          <p:cNvSpPr>
            <a:spLocks noGrp="1"/>
          </p:cNvSpPr>
          <p:nvPr>
            <p:ph type="sldNum" sz="quarter" idx="15"/>
          </p:nvPr>
        </p:nvSpPr>
        <p:spPr/>
        <p:txBody>
          <a:bodyPr rtlCol="0"/>
          <a:lstStyle/>
          <a:p>
            <a:fld id="{949683F1-7B8E-4126-8575-DC888F0FA949}"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D78FB339-85DD-4430-932E-8BE24F3E1327}" type="datetimeFigureOut">
              <a:rPr lang="cs-CZ" smtClean="0"/>
              <a:pPr/>
              <a:t>07.01.2019</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949683F1-7B8E-4126-8575-DC888F0FA949}"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D78FB339-85DD-4430-932E-8BE24F3E1327}" type="datetimeFigureOut">
              <a:rPr lang="cs-CZ" smtClean="0"/>
              <a:pPr/>
              <a:t>07.01.2019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9683F1-7B8E-4126-8575-DC888F0FA949}"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D78FB339-85DD-4430-932E-8BE24F3E1327}" type="datetimeFigureOut">
              <a:rPr lang="cs-CZ" smtClean="0"/>
              <a:pPr/>
              <a:t>07.01.2019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9683F1-7B8E-4126-8575-DC888F0FA949}"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D78FB339-85DD-4430-932E-8BE24F3E1327}" type="datetimeFigureOut">
              <a:rPr lang="cs-CZ" smtClean="0"/>
              <a:pPr/>
              <a:t>07.01.2019</a:t>
            </a:fld>
            <a:endParaRPr lang="cs-CZ"/>
          </a:p>
        </p:txBody>
      </p:sp>
      <p:sp>
        <p:nvSpPr>
          <p:cNvPr id="7" name="Zástupný symbol pro číslo snímku 6"/>
          <p:cNvSpPr>
            <a:spLocks noGrp="1"/>
          </p:cNvSpPr>
          <p:nvPr>
            <p:ph type="sldNum" sz="quarter" idx="11"/>
          </p:nvPr>
        </p:nvSpPr>
        <p:spPr/>
        <p:txBody>
          <a:bodyPr rtlCol="0"/>
          <a:lstStyle/>
          <a:p>
            <a:fld id="{949683F1-7B8E-4126-8575-DC888F0FA949}"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78FB339-85DD-4430-932E-8BE24F3E1327}" type="datetimeFigureOut">
              <a:rPr lang="cs-CZ" smtClean="0"/>
              <a:pPr/>
              <a:t>07.01.2019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D78FB339-85DD-4430-932E-8BE24F3E1327}" type="datetimeFigureOut">
              <a:rPr lang="cs-CZ" smtClean="0"/>
              <a:pPr/>
              <a:t>07.01.2019</a:t>
            </a:fld>
            <a:endParaRPr lang="cs-CZ"/>
          </a:p>
        </p:txBody>
      </p:sp>
      <p:sp>
        <p:nvSpPr>
          <p:cNvPr id="22" name="Zástupný symbol pro číslo snímku 21"/>
          <p:cNvSpPr>
            <a:spLocks noGrp="1"/>
          </p:cNvSpPr>
          <p:nvPr>
            <p:ph type="sldNum" sz="quarter" idx="15"/>
          </p:nvPr>
        </p:nvSpPr>
        <p:spPr/>
        <p:txBody>
          <a:bodyPr rtlCol="0"/>
          <a:lstStyle/>
          <a:p>
            <a:fld id="{949683F1-7B8E-4126-8575-DC888F0FA949}"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D78FB339-85DD-4430-932E-8BE24F3E1327}" type="datetimeFigureOut">
              <a:rPr lang="cs-CZ" smtClean="0"/>
              <a:pPr/>
              <a:t>07.01.2019</a:t>
            </a:fld>
            <a:endParaRPr lang="cs-CZ"/>
          </a:p>
        </p:txBody>
      </p:sp>
      <p:sp>
        <p:nvSpPr>
          <p:cNvPr id="18" name="Zástupný symbol pro číslo snímku 17"/>
          <p:cNvSpPr>
            <a:spLocks noGrp="1"/>
          </p:cNvSpPr>
          <p:nvPr>
            <p:ph type="sldNum" sz="quarter" idx="11"/>
          </p:nvPr>
        </p:nvSpPr>
        <p:spPr/>
        <p:txBody>
          <a:bodyPr rtlCol="0"/>
          <a:lstStyle/>
          <a:p>
            <a:fld id="{949683F1-7B8E-4126-8575-DC888F0FA949}"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8FB339-85DD-4430-932E-8BE24F3E1327}" type="datetimeFigureOut">
              <a:rPr lang="cs-CZ" smtClean="0"/>
              <a:pPr/>
              <a:t>07.01.2019</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9683F1-7B8E-4126-8575-DC888F0FA94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eartcyprus.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eucyprus.org/" TargetMode="External"/><Relationship Id="rId2" Type="http://schemas.openxmlformats.org/officeDocument/2006/relationships/hyperlink" Target="https://www.facebook.com/yeucypru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evs@yeu-cyprus.org" TargetMode="External"/><Relationship Id="rId7" Type="http://schemas.openxmlformats.org/officeDocument/2006/relationships/image" Target="../media/image7.jpeg"/><Relationship Id="rId2" Type="http://schemas.openxmlformats.org/officeDocument/2006/relationships/hyperlink" Target="mailto:info@yeucyprus.org"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facebook.com/events/2194332577555760/"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Na obrÃ¡zku mÅ¯Å¾e bÃ½t: 6 lidÃ­, vÄetnÄ Steevena Caupenneho a KlÃ¡ry LejskeovÃ©, smÄjÃ­cÃ­ se lidÃ©, stojÃ­cÃ­ lidÃ©"/>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ctrTitle"/>
          </p:nvPr>
        </p:nvSpPr>
        <p:spPr>
          <a:xfrm>
            <a:off x="1763688" y="260648"/>
            <a:ext cx="5328592" cy="1273674"/>
          </a:xfrm>
        </p:spPr>
        <p:txBody>
          <a:bodyPr>
            <a:normAutofit/>
          </a:bodyPr>
          <a:lstStyle/>
          <a:p>
            <a:r>
              <a:rPr lang="cs-CZ" sz="6000" dirty="0">
                <a:solidFill>
                  <a:schemeClr val="accent1">
                    <a:lumMod val="60000"/>
                    <a:lumOff val="40000"/>
                  </a:schemeClr>
                </a:solidFill>
                <a:latin typeface="Book Antiqua" pitchFamily="18" charset="0"/>
              </a:rPr>
              <a:t>E</a:t>
            </a:r>
            <a:r>
              <a:rPr lang="en-US" sz="6000" dirty="0">
                <a:solidFill>
                  <a:schemeClr val="accent1">
                    <a:lumMod val="60000"/>
                    <a:lumOff val="40000"/>
                  </a:schemeClr>
                </a:solidFill>
                <a:latin typeface="Book Antiqua" pitchFamily="18" charset="0"/>
              </a:rPr>
              <a:t>SC</a:t>
            </a:r>
            <a:r>
              <a:rPr lang="cs-CZ" sz="6000" dirty="0">
                <a:solidFill>
                  <a:schemeClr val="accent1">
                    <a:lumMod val="60000"/>
                    <a:lumOff val="40000"/>
                  </a:schemeClr>
                </a:solidFill>
                <a:latin typeface="Book Antiqua" pitchFamily="18" charset="0"/>
              </a:rPr>
              <a:t> Project </a:t>
            </a:r>
          </a:p>
        </p:txBody>
      </p:sp>
      <p:sp>
        <p:nvSpPr>
          <p:cNvPr id="3" name="Podnadpis 2"/>
          <p:cNvSpPr>
            <a:spLocks noGrp="1"/>
          </p:cNvSpPr>
          <p:nvPr>
            <p:ph type="subTitle" idx="1"/>
          </p:nvPr>
        </p:nvSpPr>
        <p:spPr>
          <a:xfrm>
            <a:off x="4355976" y="1412776"/>
            <a:ext cx="4788024" cy="1008112"/>
          </a:xfrm>
        </p:spPr>
        <p:txBody>
          <a:bodyPr>
            <a:normAutofit/>
          </a:bodyPr>
          <a:lstStyle/>
          <a:p>
            <a:r>
              <a:rPr lang="cs-CZ" sz="3600" dirty="0" err="1">
                <a:solidFill>
                  <a:schemeClr val="bg2">
                    <a:lumMod val="75000"/>
                  </a:schemeClr>
                </a:solidFill>
                <a:latin typeface="Book Antiqua" pitchFamily="18" charset="0"/>
              </a:rPr>
              <a:t>Mission</a:t>
            </a:r>
            <a:r>
              <a:rPr lang="cs-CZ" sz="3600" dirty="0">
                <a:solidFill>
                  <a:schemeClr val="bg2">
                    <a:lumMod val="75000"/>
                  </a:schemeClr>
                </a:solidFill>
                <a:latin typeface="Book Antiqua" pitchFamily="18" charset="0"/>
              </a:rPr>
              <a:t> </a:t>
            </a:r>
            <a:r>
              <a:rPr lang="cs-CZ" sz="3600" dirty="0" err="1">
                <a:solidFill>
                  <a:schemeClr val="bg2">
                    <a:lumMod val="75000"/>
                  </a:schemeClr>
                </a:solidFill>
                <a:latin typeface="Book Antiqua" pitchFamily="18" charset="0"/>
              </a:rPr>
              <a:t>Tradition</a:t>
            </a:r>
            <a:endParaRPr lang="cs-CZ" sz="3600" dirty="0">
              <a:solidFill>
                <a:schemeClr val="bg2">
                  <a:lumMod val="75000"/>
                </a:schemeClr>
              </a:solidFill>
              <a:latin typeface="Book Antiqua" pitchFamily="18" charset="0"/>
            </a:endParaRPr>
          </a:p>
          <a:p>
            <a:endParaRPr lang="cs-CZ" sz="3600" dirty="0">
              <a:solidFill>
                <a:srgbClr val="FF0000"/>
              </a:solidFill>
              <a:latin typeface="Book Antiqua" pitchFamily="18" charset="0"/>
            </a:endParaRPr>
          </a:p>
        </p:txBody>
      </p:sp>
      <p:sp>
        <p:nvSpPr>
          <p:cNvPr id="10" name="TextovéPole 9"/>
          <p:cNvSpPr txBox="1"/>
          <p:nvPr/>
        </p:nvSpPr>
        <p:spPr>
          <a:xfrm>
            <a:off x="5580112" y="5517232"/>
            <a:ext cx="3168352" cy="1200329"/>
          </a:xfrm>
          <a:prstGeom prst="rect">
            <a:avLst/>
          </a:prstGeom>
          <a:noFill/>
        </p:spPr>
        <p:txBody>
          <a:bodyPr wrap="square" rtlCol="0">
            <a:spAutoFit/>
          </a:bodyPr>
          <a:lstStyle/>
          <a:p>
            <a:pPr algn="ctr"/>
            <a:r>
              <a:rPr lang="cs-CZ" sz="3600" dirty="0">
                <a:solidFill>
                  <a:schemeClr val="bg2">
                    <a:lumMod val="75000"/>
                  </a:schemeClr>
                </a:solidFill>
                <a:latin typeface="Book Antiqua" pitchFamily="18" charset="0"/>
              </a:rPr>
              <a:t>2019-2020</a:t>
            </a:r>
          </a:p>
          <a:p>
            <a:pPr algn="ctr"/>
            <a:r>
              <a:rPr lang="cs-CZ" sz="3600" dirty="0">
                <a:solidFill>
                  <a:schemeClr val="bg2">
                    <a:lumMod val="75000"/>
                  </a:schemeClr>
                </a:solidFill>
                <a:latin typeface="Book Antiqua" pitchFamily="18" charset="0"/>
              </a:rPr>
              <a:t>YEU </a:t>
            </a:r>
            <a:r>
              <a:rPr lang="cs-CZ" sz="3600" dirty="0" err="1">
                <a:solidFill>
                  <a:schemeClr val="bg2">
                    <a:lumMod val="75000"/>
                  </a:schemeClr>
                </a:solidFill>
                <a:latin typeface="Book Antiqua" pitchFamily="18" charset="0"/>
              </a:rPr>
              <a:t>Cyprus</a:t>
            </a:r>
            <a:endParaRPr lang="cs-CZ" sz="3600" dirty="0">
              <a:solidFill>
                <a:schemeClr val="bg2">
                  <a:lumMod val="75000"/>
                </a:schemeClr>
              </a:solidFill>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3908762"/>
          </a:xfrm>
          <a:prstGeom prst="rect">
            <a:avLst/>
          </a:prstGeom>
        </p:spPr>
        <p:txBody>
          <a:bodyPr wrap="square">
            <a:spAutoFit/>
          </a:bodyPr>
          <a:lstStyle/>
          <a:p>
            <a:r>
              <a:rPr lang="en-US" sz="3600" b="1" dirty="0">
                <a:solidFill>
                  <a:schemeClr val="accent1">
                    <a:lumMod val="75000"/>
                  </a:schemeClr>
                </a:solidFill>
                <a:latin typeface="Book Antiqua" pitchFamily="18" charset="0"/>
              </a:rPr>
              <a:t>Period of the Project</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1</a:t>
            </a:r>
            <a:r>
              <a:rPr lang="cs-CZ" sz="2000" dirty="0" err="1">
                <a:latin typeface="Book Antiqua" pitchFamily="18" charset="0"/>
              </a:rPr>
              <a:t>st</a:t>
            </a:r>
            <a:r>
              <a:rPr lang="cs-CZ" sz="2000" dirty="0">
                <a:latin typeface="Book Antiqua" pitchFamily="18" charset="0"/>
              </a:rPr>
              <a:t> </a:t>
            </a:r>
            <a:r>
              <a:rPr lang="cs-CZ" sz="2000" dirty="0" err="1">
                <a:latin typeface="Book Antiqua" pitchFamily="18" charset="0"/>
              </a:rPr>
              <a:t>of</a:t>
            </a:r>
            <a:r>
              <a:rPr lang="en-US" sz="2000" dirty="0">
                <a:latin typeface="Book Antiqua" pitchFamily="18" charset="0"/>
              </a:rPr>
              <a:t> </a:t>
            </a:r>
            <a:r>
              <a:rPr lang="cs-CZ" sz="2000" dirty="0">
                <a:latin typeface="Book Antiqua" pitchFamily="18" charset="0"/>
              </a:rPr>
              <a:t>May 2019 – 30th </a:t>
            </a:r>
            <a:r>
              <a:rPr lang="cs-CZ" sz="2000" dirty="0" err="1">
                <a:latin typeface="Book Antiqua" pitchFamily="18" charset="0"/>
              </a:rPr>
              <a:t>of</a:t>
            </a:r>
            <a:r>
              <a:rPr lang="cs-CZ" sz="2000" dirty="0">
                <a:latin typeface="Book Antiqua" pitchFamily="18" charset="0"/>
              </a:rPr>
              <a:t> </a:t>
            </a:r>
            <a:r>
              <a:rPr lang="cs-CZ" sz="2000" dirty="0" err="1">
                <a:latin typeface="Book Antiqua" pitchFamily="18" charset="0"/>
              </a:rPr>
              <a:t>April</a:t>
            </a:r>
            <a:r>
              <a:rPr lang="cs-CZ" sz="2000" dirty="0">
                <a:latin typeface="Book Antiqua" pitchFamily="18" charset="0"/>
              </a:rPr>
              <a:t> 2020</a:t>
            </a:r>
            <a:r>
              <a:rPr lang="en-US" sz="2000" dirty="0">
                <a:latin typeface="Book Antiqua" pitchFamily="18" charset="0"/>
              </a:rPr>
              <a:t> </a:t>
            </a:r>
            <a:endParaRPr lang="cs-CZ" sz="2000" dirty="0">
              <a:latin typeface="Book Antiqua" pitchFamily="18" charset="0"/>
            </a:endParaRPr>
          </a:p>
          <a:p>
            <a:endParaRPr lang="cs-CZ" sz="3600" b="1" dirty="0">
              <a:solidFill>
                <a:schemeClr val="accent4">
                  <a:lumMod val="40000"/>
                  <a:lumOff val="60000"/>
                </a:schemeClr>
              </a:solidFill>
              <a:latin typeface="Book Antiqua" pitchFamily="18" charset="0"/>
            </a:endParaRPr>
          </a:p>
          <a:p>
            <a:r>
              <a:rPr lang="en-US" sz="3600" b="1" dirty="0">
                <a:solidFill>
                  <a:schemeClr val="accent1">
                    <a:lumMod val="75000"/>
                  </a:schemeClr>
                </a:solidFill>
                <a:latin typeface="Book Antiqua" pitchFamily="18" charset="0"/>
              </a:rPr>
              <a:t>Working hours </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ESC must be full-time service for the volunteer. Her/his project activities (including language and other training activities relating to the project) should take up at least 30 and not more than 38 hours per week (around 7 hours per day). The volunteer is entitled to two consecutive free days per week and two days of holiday per month</a:t>
            </a:r>
            <a:r>
              <a:rPr lang="cs-CZ" sz="2000" dirty="0">
                <a:latin typeface="Book Antiqua" pitchFamily="18" charset="0"/>
              </a:rPr>
              <a:t>.</a:t>
            </a:r>
          </a:p>
          <a:p>
            <a:endParaRPr lang="cs-CZ" sz="2000" dirty="0">
              <a:latin typeface="Book Antiqua" pitchFamily="18" charset="0"/>
            </a:endParaRPr>
          </a:p>
        </p:txBody>
      </p:sp>
      <p:pic>
        <p:nvPicPr>
          <p:cNvPr id="12290" name="Picture 2" descr="SouvisejÃ­cÃ­ obrÃ¡zek"/>
          <p:cNvPicPr>
            <a:picLocks noChangeAspect="1" noChangeArrowheads="1"/>
          </p:cNvPicPr>
          <p:nvPr/>
        </p:nvPicPr>
        <p:blipFill>
          <a:blip r:embed="rId2" cstate="print"/>
          <a:srcRect/>
          <a:stretch>
            <a:fillRect/>
          </a:stretch>
        </p:blipFill>
        <p:spPr bwMode="auto">
          <a:xfrm>
            <a:off x="3419872" y="4077072"/>
            <a:ext cx="2097410" cy="24388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8496944" cy="2800767"/>
          </a:xfrm>
          <a:prstGeom prst="rect">
            <a:avLst/>
          </a:prstGeom>
        </p:spPr>
        <p:txBody>
          <a:bodyPr wrap="square">
            <a:spAutoFit/>
          </a:bodyPr>
          <a:lstStyle/>
          <a:p>
            <a:r>
              <a:rPr lang="cs-CZ" sz="3600" b="1" dirty="0" err="1">
                <a:solidFill>
                  <a:schemeClr val="accent1">
                    <a:lumMod val="75000"/>
                  </a:schemeClr>
                </a:solidFill>
                <a:latin typeface="Book Antiqua" pitchFamily="18" charset="0"/>
              </a:rPr>
              <a:t>Health</a:t>
            </a:r>
            <a:r>
              <a:rPr lang="cs-CZ" sz="3600" b="1" dirty="0">
                <a:solidFill>
                  <a:schemeClr val="accent1">
                    <a:lumMod val="75000"/>
                  </a:schemeClr>
                </a:solidFill>
                <a:latin typeface="Book Antiqua" pitchFamily="18" charset="0"/>
              </a:rPr>
              <a:t> </a:t>
            </a:r>
            <a:r>
              <a:rPr lang="cs-CZ" sz="3600" b="1" dirty="0" err="1">
                <a:solidFill>
                  <a:schemeClr val="accent1">
                    <a:lumMod val="75000"/>
                  </a:schemeClr>
                </a:solidFill>
                <a:latin typeface="Book Antiqua" pitchFamily="18" charset="0"/>
              </a:rPr>
              <a:t>insurance</a:t>
            </a:r>
            <a:endParaRPr lang="cs-CZ" sz="3200" b="1" dirty="0">
              <a:solidFill>
                <a:schemeClr val="accent4">
                  <a:lumMod val="60000"/>
                  <a:lumOff val="40000"/>
                </a:schemeClr>
              </a:solidFill>
              <a:latin typeface="Book Antiqua" pitchFamily="18" charset="0"/>
            </a:endParaRPr>
          </a:p>
          <a:p>
            <a:endParaRPr lang="cs-CZ" sz="2000" dirty="0">
              <a:latin typeface="Book Antiqua" pitchFamily="18" charset="0"/>
            </a:endParaRPr>
          </a:p>
          <a:p>
            <a:pPr algn="just"/>
            <a:r>
              <a:rPr lang="en-US" sz="2000" dirty="0">
                <a:latin typeface="Book Antiqua" pitchFamily="18" charset="0"/>
              </a:rPr>
              <a:t>Sending organization is responsible to register the volunteers to the CIGNA INSURANCE at least 14 days before departure. Volunteers will also receive from the sending organization information about the coverage and the procedure of CIGNA INSURANCE. Volunteers are strongly advised to have the European Insurance card with them given by their national provider.</a:t>
            </a:r>
            <a:endParaRPr lang="cs-CZ" sz="2000" dirty="0">
              <a:latin typeface="Book Antiqua" pitchFamily="18" charset="0"/>
            </a:endParaRPr>
          </a:p>
        </p:txBody>
      </p:sp>
      <p:pic>
        <p:nvPicPr>
          <p:cNvPr id="37892" name="Picture 4" descr="SouvisejÃ­cÃ­ obrÃ¡zek"/>
          <p:cNvPicPr>
            <a:picLocks noChangeAspect="1" noChangeArrowheads="1"/>
          </p:cNvPicPr>
          <p:nvPr/>
        </p:nvPicPr>
        <p:blipFill>
          <a:blip r:embed="rId2" cstate="print"/>
          <a:srcRect/>
          <a:stretch>
            <a:fillRect/>
          </a:stretch>
        </p:blipFill>
        <p:spPr bwMode="auto">
          <a:xfrm>
            <a:off x="2339752" y="3284984"/>
            <a:ext cx="4038600" cy="2695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71136"/>
            <a:ext cx="8640960" cy="3416320"/>
          </a:xfrm>
          <a:prstGeom prst="rect">
            <a:avLst/>
          </a:prstGeom>
        </p:spPr>
        <p:txBody>
          <a:bodyPr wrap="square">
            <a:spAutoFit/>
          </a:bodyPr>
          <a:lstStyle/>
          <a:p>
            <a:r>
              <a:rPr lang="en-US" sz="3600" b="1" dirty="0">
                <a:solidFill>
                  <a:schemeClr val="accent1">
                    <a:lumMod val="75000"/>
                  </a:schemeClr>
                </a:solidFill>
                <a:latin typeface="Book Antiqua" pitchFamily="18" charset="0"/>
              </a:rPr>
              <a:t>Accommodation</a:t>
            </a:r>
            <a:r>
              <a:rPr lang="en-US" sz="2000" dirty="0">
                <a:solidFill>
                  <a:schemeClr val="accent1">
                    <a:lumMod val="75000"/>
                  </a:schemeClr>
                </a:solidFill>
                <a:latin typeface="Book Antiqua" pitchFamily="18" charset="0"/>
              </a:rPr>
              <a:t> </a:t>
            </a:r>
            <a:endParaRPr lang="cs-CZ" sz="2000" dirty="0">
              <a:solidFill>
                <a:schemeClr val="accent1">
                  <a:lumMod val="75000"/>
                </a:schemeClr>
              </a:solidFill>
              <a:latin typeface="Book Antiqua" pitchFamily="18" charset="0"/>
            </a:endParaRPr>
          </a:p>
          <a:p>
            <a:endParaRPr lang="cs-CZ" sz="2000" dirty="0">
              <a:latin typeface="Book Antiqua" pitchFamily="18" charset="0"/>
            </a:endParaRPr>
          </a:p>
          <a:p>
            <a:pPr algn="just"/>
            <a:r>
              <a:rPr lang="en-US" sz="2000" dirty="0">
                <a:latin typeface="Book Antiqua" pitchFamily="18" charset="0"/>
              </a:rPr>
              <a:t>The accommodation will be at a house close</a:t>
            </a:r>
            <a:endParaRPr lang="cs-CZ" sz="2000" dirty="0">
              <a:latin typeface="Book Antiqua" pitchFamily="18" charset="0"/>
            </a:endParaRPr>
          </a:p>
          <a:p>
            <a:pPr algn="just"/>
            <a:r>
              <a:rPr lang="en-US" sz="2000" dirty="0">
                <a:latin typeface="Book Antiqua" pitchFamily="18" charset="0"/>
              </a:rPr>
              <a:t>to the city center of Nicosia. Four of the </a:t>
            </a:r>
            <a:endParaRPr lang="cs-CZ" sz="2000" dirty="0">
              <a:latin typeface="Book Antiqua" pitchFamily="18" charset="0"/>
            </a:endParaRPr>
          </a:p>
          <a:p>
            <a:pPr algn="just"/>
            <a:r>
              <a:rPr lang="en-US" sz="2000" dirty="0">
                <a:latin typeface="Book Antiqua" pitchFamily="18" charset="0"/>
              </a:rPr>
              <a:t>volunteers will share a house in </a:t>
            </a:r>
            <a:r>
              <a:rPr lang="en-US" sz="2000" dirty="0" err="1">
                <a:latin typeface="Book Antiqua" pitchFamily="18" charset="0"/>
              </a:rPr>
              <a:t>Samou</a:t>
            </a:r>
            <a:r>
              <a:rPr lang="en-US" sz="2000" dirty="0">
                <a:latin typeface="Book Antiqua" pitchFamily="18" charset="0"/>
              </a:rPr>
              <a:t> </a:t>
            </a:r>
            <a:endParaRPr lang="cs-CZ" sz="2000" dirty="0">
              <a:latin typeface="Book Antiqua" pitchFamily="18" charset="0"/>
            </a:endParaRPr>
          </a:p>
          <a:p>
            <a:pPr algn="just"/>
            <a:r>
              <a:rPr lang="en-US" sz="2000" dirty="0">
                <a:latin typeface="Book Antiqua" pitchFamily="18" charset="0"/>
              </a:rPr>
              <a:t>Street and the other three will share an </a:t>
            </a:r>
            <a:endParaRPr lang="cs-CZ" sz="2000" dirty="0">
              <a:latin typeface="Book Antiqua" pitchFamily="18" charset="0"/>
            </a:endParaRPr>
          </a:p>
          <a:p>
            <a:pPr algn="just"/>
            <a:r>
              <a:rPr lang="en-US" sz="2000" dirty="0">
                <a:latin typeface="Book Antiqua" pitchFamily="18" charset="0"/>
              </a:rPr>
              <a:t>apartment in </a:t>
            </a:r>
            <a:r>
              <a:rPr lang="en-US" sz="2000" dirty="0" err="1">
                <a:latin typeface="Book Antiqua" pitchFamily="18" charset="0"/>
              </a:rPr>
              <a:t>Stasinou</a:t>
            </a:r>
            <a:r>
              <a:rPr lang="en-US" sz="2000" dirty="0">
                <a:latin typeface="Book Antiqua" pitchFamily="18" charset="0"/>
              </a:rPr>
              <a:t> Street which are </a:t>
            </a:r>
            <a:endParaRPr lang="cs-CZ" sz="2000" dirty="0">
              <a:latin typeface="Book Antiqua" pitchFamily="18" charset="0"/>
            </a:endParaRPr>
          </a:p>
          <a:p>
            <a:pPr algn="just"/>
            <a:r>
              <a:rPr lang="en-US" sz="2000" dirty="0">
                <a:latin typeface="Book Antiqua" pitchFamily="18" charset="0"/>
              </a:rPr>
              <a:t>very close to YEU office. Each volunteer will have their own bedroom and will share the common areas such as the kitchen facilities and living room. </a:t>
            </a:r>
            <a:endParaRPr lang="cs-CZ" sz="2000" dirty="0">
              <a:latin typeface="Book Antiqua" pitchFamily="18" charset="0"/>
            </a:endParaRPr>
          </a:p>
          <a:p>
            <a:endParaRPr lang="cs-CZ" sz="2000" dirty="0">
              <a:latin typeface="Book Antiqua" pitchFamily="18" charset="0"/>
            </a:endParaRPr>
          </a:p>
        </p:txBody>
      </p:sp>
      <p:pic>
        <p:nvPicPr>
          <p:cNvPr id="11266" name="Picture 2" descr="VÃ½sledek obrÃ¡zku pro postel obrÃ¡zek kreslenÃ½"/>
          <p:cNvPicPr>
            <a:picLocks noChangeAspect="1" noChangeArrowheads="1"/>
          </p:cNvPicPr>
          <p:nvPr/>
        </p:nvPicPr>
        <p:blipFill>
          <a:blip r:embed="rId2" cstate="print"/>
          <a:srcRect/>
          <a:stretch>
            <a:fillRect/>
          </a:stretch>
        </p:blipFill>
        <p:spPr bwMode="auto">
          <a:xfrm>
            <a:off x="5436096" y="980728"/>
            <a:ext cx="2719721" cy="1533923"/>
          </a:xfrm>
          <a:prstGeom prst="rect">
            <a:avLst/>
          </a:prstGeom>
          <a:noFill/>
        </p:spPr>
      </p:pic>
      <p:pic>
        <p:nvPicPr>
          <p:cNvPr id="11268" name="Picture 4"/>
          <p:cNvPicPr>
            <a:picLocks noChangeAspect="1" noChangeArrowheads="1"/>
          </p:cNvPicPr>
          <p:nvPr/>
        </p:nvPicPr>
        <p:blipFill>
          <a:blip r:embed="rId3" cstate="print"/>
          <a:srcRect/>
          <a:stretch>
            <a:fillRect/>
          </a:stretch>
        </p:blipFill>
        <p:spPr bwMode="auto">
          <a:xfrm>
            <a:off x="1979712" y="3284984"/>
            <a:ext cx="5121027" cy="341694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496944" cy="2585323"/>
          </a:xfrm>
          <a:prstGeom prst="rect">
            <a:avLst/>
          </a:prstGeom>
        </p:spPr>
        <p:txBody>
          <a:bodyPr wrap="square">
            <a:spAutoFit/>
          </a:bodyPr>
          <a:lstStyle/>
          <a:p>
            <a:r>
              <a:rPr lang="en-US" sz="3600" b="1" dirty="0">
                <a:solidFill>
                  <a:schemeClr val="accent1">
                    <a:lumMod val="75000"/>
                  </a:schemeClr>
                </a:solidFill>
                <a:latin typeface="Book Antiqua" pitchFamily="18" charset="0"/>
              </a:rPr>
              <a:t>Finances</a:t>
            </a:r>
            <a:endParaRPr lang="cs-CZ" sz="3600" b="1" dirty="0">
              <a:solidFill>
                <a:schemeClr val="accent1">
                  <a:lumMod val="75000"/>
                </a:schemeClr>
              </a:solidFill>
              <a:latin typeface="Book Antiqua" pitchFamily="18" charset="0"/>
            </a:endParaRPr>
          </a:p>
          <a:p>
            <a:endParaRPr lang="cs-CZ" dirty="0">
              <a:latin typeface="Book Antiqua" pitchFamily="18" charset="0"/>
            </a:endParaRPr>
          </a:p>
          <a:p>
            <a:pPr algn="just"/>
            <a:r>
              <a:rPr lang="en-US" dirty="0">
                <a:latin typeface="Book Antiqua" pitchFamily="18" charset="0"/>
              </a:rPr>
              <a:t>Every volunteer will receive 130 Euros for food allowance and 110 Euros for pocket money each month. The accommodation will be provided by YEU Cyprus. The volunteers are requested to be very careful on electricity and water bills. A maximum allowance of 75 Euros will be provided for Electricity and Water bills per month for each house. In case that amount is exceeded,</a:t>
            </a:r>
            <a:r>
              <a:rPr lang="cs-CZ" dirty="0">
                <a:latin typeface="Book Antiqua" pitchFamily="18" charset="0"/>
              </a:rPr>
              <a:t> </a:t>
            </a:r>
            <a:r>
              <a:rPr lang="en-US" dirty="0">
                <a:latin typeface="Book Antiqua" pitchFamily="18" charset="0"/>
              </a:rPr>
              <a:t>the volunteers will be requested to provide the extra costs. </a:t>
            </a:r>
            <a:endParaRPr lang="cs-CZ" dirty="0">
              <a:latin typeface="Book Antiqua" pitchFamily="18" charset="0"/>
            </a:endParaRPr>
          </a:p>
        </p:txBody>
      </p:sp>
      <p:pic>
        <p:nvPicPr>
          <p:cNvPr id="40963" name="Picture 3"/>
          <p:cNvPicPr>
            <a:picLocks noChangeAspect="1" noChangeArrowheads="1"/>
          </p:cNvPicPr>
          <p:nvPr/>
        </p:nvPicPr>
        <p:blipFill>
          <a:blip r:embed="rId2" cstate="print"/>
          <a:srcRect/>
          <a:stretch>
            <a:fillRect/>
          </a:stretch>
        </p:blipFill>
        <p:spPr bwMode="auto">
          <a:xfrm>
            <a:off x="2699792" y="3284984"/>
            <a:ext cx="3800475" cy="28384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568952" cy="4955203"/>
          </a:xfrm>
          <a:prstGeom prst="rect">
            <a:avLst/>
          </a:prstGeom>
        </p:spPr>
        <p:txBody>
          <a:bodyPr wrap="square">
            <a:spAutoFit/>
          </a:bodyPr>
          <a:lstStyle/>
          <a:p>
            <a:r>
              <a:rPr lang="cs-CZ" sz="3600" b="1" dirty="0">
                <a:solidFill>
                  <a:schemeClr val="accent1">
                    <a:lumMod val="75000"/>
                  </a:schemeClr>
                </a:solidFill>
                <a:latin typeface="Book Antiqua" pitchFamily="18" charset="0"/>
              </a:rPr>
              <a:t>Benefits of being part of an E</a:t>
            </a:r>
            <a:r>
              <a:rPr lang="en-US" sz="3600" b="1" dirty="0">
                <a:solidFill>
                  <a:schemeClr val="accent1">
                    <a:lumMod val="75000"/>
                  </a:schemeClr>
                </a:solidFill>
                <a:latin typeface="Book Antiqua" pitchFamily="18" charset="0"/>
              </a:rPr>
              <a:t>SC</a:t>
            </a:r>
            <a:endParaRPr lang="cs-CZ" sz="3600" b="1" dirty="0">
              <a:solidFill>
                <a:schemeClr val="accent1">
                  <a:lumMod val="75000"/>
                </a:schemeClr>
              </a:solidFill>
              <a:latin typeface="Book Antiqua" pitchFamily="18" charset="0"/>
            </a:endParaRPr>
          </a:p>
          <a:p>
            <a:endParaRPr lang="cs-CZ" sz="2000" dirty="0">
              <a:latin typeface="Book Antiqua" pitchFamily="18" charset="0"/>
            </a:endParaRP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Empowering</a:t>
            </a:r>
            <a:r>
              <a:rPr lang="cs-CZ" sz="2000" dirty="0">
                <a:latin typeface="Book Antiqua" pitchFamily="18" charset="0"/>
              </a:rPr>
              <a:t> </a:t>
            </a:r>
            <a:r>
              <a:rPr lang="cs-CZ" sz="2000" dirty="0" err="1">
                <a:solidFill>
                  <a:srgbClr val="00B050"/>
                </a:solidFill>
                <a:latin typeface="Book Antiqua" pitchFamily="18" charset="0"/>
              </a:rPr>
              <a:t>self</a:t>
            </a:r>
            <a:r>
              <a:rPr lang="cs-CZ" sz="2000" dirty="0">
                <a:solidFill>
                  <a:srgbClr val="00B050"/>
                </a:solidFill>
                <a:latin typeface="Book Antiqua" pitchFamily="18" charset="0"/>
              </a:rPr>
              <a:t>-management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work</a:t>
            </a:r>
            <a:r>
              <a:rPr lang="cs-CZ" sz="2000" dirty="0">
                <a:solidFill>
                  <a:srgbClr val="00B050"/>
                </a:solidFill>
                <a:latin typeface="Book Antiqua" pitchFamily="18" charset="0"/>
              </a:rPr>
              <a:t>-</a:t>
            </a:r>
            <a:r>
              <a:rPr lang="cs-CZ" sz="2000" dirty="0" err="1">
                <a:solidFill>
                  <a:srgbClr val="00B050"/>
                </a:solidFill>
                <a:latin typeface="Book Antiqua" pitchFamily="18" charset="0"/>
              </a:rPr>
              <a:t>related</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Strengthen</a:t>
            </a:r>
            <a:r>
              <a:rPr lang="cs-CZ" sz="2000" dirty="0">
                <a:solidFill>
                  <a:srgbClr val="00B050"/>
                </a:solidFill>
                <a:latin typeface="Book Antiqua" pitchFamily="18" charset="0"/>
              </a:rPr>
              <a:t> </a:t>
            </a:r>
            <a:r>
              <a:rPr lang="cs-CZ" sz="2000" dirty="0" err="1">
                <a:solidFill>
                  <a:srgbClr val="00B050"/>
                </a:solidFill>
                <a:latin typeface="Book Antiqua" pitchFamily="18" charset="0"/>
              </a:rPr>
              <a:t>existing</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 </a:t>
            </a:r>
            <a:r>
              <a:rPr lang="cs-CZ" sz="2000" dirty="0" err="1">
                <a:latin typeface="Book Antiqua" pitchFamily="18" charset="0"/>
              </a:rPr>
              <a:t>through</a:t>
            </a:r>
            <a:r>
              <a:rPr lang="cs-CZ" sz="2000" dirty="0">
                <a:latin typeface="Book Antiqua" pitchFamily="18" charset="0"/>
              </a:rPr>
              <a:t> </a:t>
            </a:r>
            <a:r>
              <a:rPr lang="cs-CZ" sz="2000" dirty="0" err="1">
                <a:latin typeface="Book Antiqua" pitchFamily="18" charset="0"/>
              </a:rPr>
              <a:t>practice</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experience</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Reflection of </a:t>
            </a:r>
            <a:r>
              <a:rPr lang="cs-CZ" sz="2000" dirty="0">
                <a:solidFill>
                  <a:srgbClr val="00B050"/>
                </a:solidFill>
                <a:latin typeface="Book Antiqua" pitchFamily="18" charset="0"/>
              </a:rPr>
              <a:t>interpersonal skills</a:t>
            </a:r>
            <a:r>
              <a:rPr lang="cs-CZ" sz="2000" dirty="0">
                <a:latin typeface="Book Antiqua" pitchFamily="18" charset="0"/>
              </a:rPr>
              <a:t> through work and communication </a:t>
            </a:r>
            <a:r>
              <a:rPr lang="en-US" sz="2000" dirty="0">
                <a:latin typeface="Book Antiqua" pitchFamily="18" charset="0"/>
              </a:rPr>
              <a:t> </a:t>
            </a:r>
            <a:r>
              <a:rPr lang="cs-CZ" sz="2000" dirty="0">
                <a:latin typeface="Book Antiqua" pitchFamily="18" charset="0"/>
              </a:rPr>
              <a:t>with others.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Experience</a:t>
            </a:r>
            <a:r>
              <a:rPr lang="cs-CZ" sz="2000" dirty="0">
                <a:latin typeface="Book Antiqua" pitchFamily="18" charset="0"/>
              </a:rPr>
              <a:t> in </a:t>
            </a:r>
            <a:r>
              <a:rPr lang="cs-CZ" sz="2000" dirty="0" err="1">
                <a:solidFill>
                  <a:srgbClr val="00B050"/>
                </a:solidFill>
                <a:latin typeface="Book Antiqua" pitchFamily="18" charset="0"/>
              </a:rPr>
              <a:t>decision</a:t>
            </a:r>
            <a:r>
              <a:rPr lang="cs-CZ" sz="2000" dirty="0">
                <a:solidFill>
                  <a:srgbClr val="00B050"/>
                </a:solidFill>
                <a:latin typeface="Book Antiqua" pitchFamily="18" charset="0"/>
              </a:rPr>
              <a:t> </a:t>
            </a:r>
            <a:r>
              <a:rPr lang="cs-CZ" sz="2000" dirty="0" err="1">
                <a:solidFill>
                  <a:srgbClr val="00B050"/>
                </a:solidFill>
                <a:latin typeface="Book Antiqua" pitchFamily="18" charset="0"/>
              </a:rPr>
              <a:t>making</a:t>
            </a:r>
            <a:r>
              <a:rPr lang="cs-CZ" sz="2000" dirty="0">
                <a:solidFill>
                  <a:srgbClr val="00B050"/>
                </a:solidFill>
                <a:latin typeface="Book Antiqua" pitchFamily="18" charset="0"/>
              </a:rPr>
              <a: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problem</a:t>
            </a:r>
            <a:r>
              <a:rPr lang="cs-CZ" sz="2000" dirty="0">
                <a:solidFill>
                  <a:srgbClr val="00B050"/>
                </a:solidFill>
                <a:latin typeface="Book Antiqua" pitchFamily="18" charset="0"/>
              </a:rPr>
              <a:t> </a:t>
            </a:r>
            <a:r>
              <a:rPr lang="cs-CZ" sz="2000" dirty="0" err="1">
                <a:solidFill>
                  <a:srgbClr val="00B050"/>
                </a:solidFill>
                <a:latin typeface="Book Antiqua" pitchFamily="18" charset="0"/>
              </a:rPr>
              <a:t>solving</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Leadership</a:t>
            </a:r>
            <a:r>
              <a:rPr lang="cs-CZ" sz="2000" dirty="0">
                <a:latin typeface="Book Antiqua" pitchFamily="18" charset="0"/>
              </a:rPr>
              <a:t> </a:t>
            </a:r>
            <a:r>
              <a:rPr lang="cs-CZ" sz="2000" dirty="0" err="1">
                <a:latin typeface="Book Antiqua" pitchFamily="18" charset="0"/>
              </a:rPr>
              <a:t>development</a:t>
            </a:r>
            <a:r>
              <a:rPr lang="cs-CZ" sz="2000" dirty="0">
                <a:latin typeface="Book Antiqua" pitchFamily="18" charset="0"/>
              </a:rPr>
              <a:t> </a:t>
            </a:r>
            <a:r>
              <a:rPr lang="cs-CZ" sz="2000" dirty="0" err="1">
                <a:latin typeface="Book Antiqua" pitchFamily="18" charset="0"/>
              </a:rPr>
              <a:t>opportunities</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Increased</a:t>
            </a:r>
            <a:r>
              <a:rPr lang="cs-CZ" sz="2000" dirty="0">
                <a:latin typeface="Book Antiqua" pitchFamily="18" charset="0"/>
              </a:rPr>
              <a:t> </a:t>
            </a:r>
            <a:r>
              <a:rPr lang="cs-CZ" sz="2000" dirty="0" err="1">
                <a:latin typeface="Book Antiqua" pitchFamily="18" charset="0"/>
              </a:rPr>
              <a:t>ability</a:t>
            </a:r>
            <a:r>
              <a:rPr lang="cs-CZ" sz="2000" dirty="0">
                <a:latin typeface="Book Antiqua" pitchFamily="18" charset="0"/>
              </a:rPr>
              <a:t> to </a:t>
            </a:r>
            <a:r>
              <a:rPr lang="cs-CZ" sz="2000" dirty="0" err="1">
                <a:solidFill>
                  <a:srgbClr val="00B050"/>
                </a:solidFill>
                <a:latin typeface="Book Antiqua" pitchFamily="18" charset="0"/>
              </a:rPr>
              <a:t>learn</a:t>
            </a:r>
            <a:r>
              <a:rPr lang="cs-CZ" sz="2000" dirty="0">
                <a:solidFill>
                  <a:srgbClr val="00B050"/>
                </a:solidFill>
                <a:latin typeface="Book Antiqua" pitchFamily="18" charset="0"/>
              </a:rPr>
              <a:t> </a:t>
            </a:r>
            <a:r>
              <a:rPr lang="cs-CZ" sz="2000" dirty="0" err="1">
                <a:solidFill>
                  <a:srgbClr val="00B050"/>
                </a:solidFill>
                <a:latin typeface="Book Antiqua" pitchFamily="18" charset="0"/>
              </a:rPr>
              <a:t>from</a:t>
            </a:r>
            <a:r>
              <a:rPr lang="cs-CZ" sz="2000" dirty="0">
                <a:solidFill>
                  <a:srgbClr val="00B050"/>
                </a:solidFill>
                <a:latin typeface="Book Antiqua" pitchFamily="18" charset="0"/>
              </a:rPr>
              <a:t> </a:t>
            </a:r>
            <a:r>
              <a:rPr lang="cs-CZ" sz="2000" dirty="0" err="1">
                <a:solidFill>
                  <a:srgbClr val="00B050"/>
                </a:solidFill>
                <a:latin typeface="Book Antiqua" pitchFamily="18" charset="0"/>
              </a:rPr>
              <a:t>experience</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Strengthen</a:t>
            </a:r>
            <a:r>
              <a:rPr lang="cs-CZ" sz="2000" dirty="0">
                <a:latin typeface="Book Antiqua" pitchFamily="18" charset="0"/>
              </a:rPr>
              <a:t> </a:t>
            </a:r>
            <a:r>
              <a:rPr lang="cs-CZ" sz="2000" dirty="0" err="1">
                <a:solidFill>
                  <a:srgbClr val="00B050"/>
                </a:solidFill>
                <a:latin typeface="Book Antiqua" pitchFamily="18" charset="0"/>
              </a:rPr>
              <a:t>communication</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 </a:t>
            </a:r>
            <a:r>
              <a:rPr lang="cs-CZ" sz="2000" dirty="0" err="1">
                <a:latin typeface="Book Antiqua" pitchFamily="18" charset="0"/>
              </a:rPr>
              <a:t>spoken</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written</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Cultivating</a:t>
            </a:r>
            <a:r>
              <a:rPr lang="cs-CZ" sz="2000" dirty="0">
                <a:latin typeface="Book Antiqua" pitchFamily="18" charset="0"/>
              </a:rPr>
              <a:t> </a:t>
            </a:r>
            <a:r>
              <a:rPr lang="cs-CZ" sz="2000" dirty="0">
                <a:solidFill>
                  <a:srgbClr val="00B050"/>
                </a:solidFill>
                <a:latin typeface="Book Antiqua" pitchFamily="18" charset="0"/>
              </a:rPr>
              <a:t>team spirit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teamwork</a:t>
            </a:r>
            <a:r>
              <a:rPr lang="cs-CZ" sz="2000" dirty="0">
                <a:solidFill>
                  <a:srgbClr val="00B050"/>
                </a:solidFill>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synergy</a:t>
            </a:r>
            <a:r>
              <a:rPr lang="cs-CZ" sz="2000" dirty="0">
                <a:latin typeface="Book Antiqua" pitchFamily="18" charset="0"/>
              </a:rPr>
              <a:t> </a:t>
            </a:r>
            <a:r>
              <a:rPr lang="cs-CZ" sz="2000" dirty="0" err="1">
                <a:latin typeface="Book Antiqua" pitchFamily="18" charset="0"/>
              </a:rPr>
              <a:t>skills</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Encourage</a:t>
            </a:r>
            <a:r>
              <a:rPr lang="cs-CZ" sz="2000" dirty="0">
                <a:latin typeface="Book Antiqua" pitchFamily="18" charset="0"/>
              </a:rPr>
              <a:t> </a:t>
            </a:r>
            <a:r>
              <a:rPr lang="cs-CZ" sz="2000" dirty="0" err="1">
                <a:latin typeface="Book Antiqua" pitchFamily="18" charset="0"/>
              </a:rPr>
              <a:t>initiatives</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free </a:t>
            </a:r>
            <a:r>
              <a:rPr lang="cs-CZ" sz="2000" dirty="0" err="1">
                <a:solidFill>
                  <a:srgbClr val="00B050"/>
                </a:solidFill>
                <a:latin typeface="Book Antiqua" pitchFamily="18" charset="0"/>
              </a:rPr>
              <a:t>creativity</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Improving</a:t>
            </a:r>
            <a:r>
              <a:rPr lang="cs-CZ" sz="2000" dirty="0">
                <a:latin typeface="Book Antiqua" pitchFamily="18" charset="0"/>
              </a:rPr>
              <a:t> </a:t>
            </a:r>
            <a:r>
              <a:rPr lang="cs-CZ" sz="2000" dirty="0" err="1">
                <a:solidFill>
                  <a:srgbClr val="00B050"/>
                </a:solidFill>
                <a:latin typeface="Book Antiqua" pitchFamily="18" charset="0"/>
              </a:rPr>
              <a:t>independence</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Enriching</a:t>
            </a:r>
            <a:r>
              <a:rPr lang="cs-CZ" sz="2000" dirty="0">
                <a:latin typeface="Book Antiqua" pitchFamily="18" charset="0"/>
              </a:rPr>
              <a:t> </a:t>
            </a:r>
            <a:r>
              <a:rPr lang="cs-CZ" sz="2000" dirty="0" err="1">
                <a:solidFill>
                  <a:srgbClr val="00B050"/>
                </a:solidFill>
                <a:latin typeface="Book Antiqua" pitchFamily="18" charset="0"/>
              </a:rPr>
              <a:t>cultural</a:t>
            </a:r>
            <a:r>
              <a:rPr lang="cs-CZ" sz="2000" dirty="0">
                <a:solidFill>
                  <a:srgbClr val="00B050"/>
                </a:solidFill>
                <a:latin typeface="Book Antiqua" pitchFamily="18" charset="0"/>
              </a:rPr>
              <a:t> </a:t>
            </a:r>
            <a:r>
              <a:rPr lang="cs-CZ" sz="2000" dirty="0" err="1">
                <a:solidFill>
                  <a:srgbClr val="00B050"/>
                </a:solidFill>
                <a:latin typeface="Book Antiqua" pitchFamily="18" charset="0"/>
              </a:rPr>
              <a:t>knowledge</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Youth</a:t>
            </a:r>
            <a:r>
              <a:rPr lang="cs-CZ" sz="2000" dirty="0">
                <a:solidFill>
                  <a:srgbClr val="00B050"/>
                </a:solidFill>
                <a:latin typeface="Book Antiqua" pitchFamily="18" charset="0"/>
              </a:rPr>
              <a:t> </a:t>
            </a:r>
            <a:r>
              <a:rPr lang="cs-CZ" sz="2000" dirty="0" err="1">
                <a:solidFill>
                  <a:srgbClr val="00B050"/>
                </a:solidFill>
                <a:latin typeface="Book Antiqua" pitchFamily="18" charset="0"/>
              </a:rPr>
              <a:t>Pass</a:t>
            </a:r>
            <a:r>
              <a:rPr lang="cs-CZ" sz="2000" dirty="0">
                <a:solidFill>
                  <a:srgbClr val="00B050"/>
                </a:solidFill>
                <a:latin typeface="Book Antiqua" pitchFamily="18" charset="0"/>
              </a:rPr>
              <a:t>.</a:t>
            </a:r>
          </a:p>
        </p:txBody>
      </p:sp>
      <p:pic>
        <p:nvPicPr>
          <p:cNvPr id="38919" name="Picture 7"/>
          <p:cNvPicPr>
            <a:picLocks noChangeAspect="1" noChangeArrowheads="1"/>
          </p:cNvPicPr>
          <p:nvPr/>
        </p:nvPicPr>
        <p:blipFill>
          <a:blip r:embed="rId2" cstate="print"/>
          <a:srcRect/>
          <a:stretch>
            <a:fillRect/>
          </a:stretch>
        </p:blipFill>
        <p:spPr bwMode="auto">
          <a:xfrm>
            <a:off x="5580112" y="4221088"/>
            <a:ext cx="1963039" cy="19888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712968" cy="2800767"/>
          </a:xfrm>
          <a:prstGeom prst="rect">
            <a:avLst/>
          </a:prstGeom>
        </p:spPr>
        <p:txBody>
          <a:bodyPr wrap="square">
            <a:spAutoFit/>
          </a:bodyPr>
          <a:lstStyle/>
          <a:p>
            <a:r>
              <a:rPr lang="en-US" sz="3600" b="1" dirty="0">
                <a:solidFill>
                  <a:schemeClr val="accent1">
                    <a:lumMod val="75000"/>
                  </a:schemeClr>
                </a:solidFill>
                <a:latin typeface="Book Antiqua" pitchFamily="18" charset="0"/>
              </a:rPr>
              <a:t>What to Bring</a:t>
            </a:r>
            <a:endParaRPr lang="cs-CZ" sz="3600" b="1" dirty="0">
              <a:solidFill>
                <a:schemeClr val="accent1">
                  <a:lumMod val="75000"/>
                </a:schemeClr>
              </a:solidFill>
              <a:latin typeface="Book Antiqua" pitchFamily="18" charset="0"/>
            </a:endParaRPr>
          </a:p>
          <a:p>
            <a:pPr algn="just"/>
            <a:endParaRPr lang="cs-CZ" sz="2000" dirty="0">
              <a:latin typeface="Book Antiqua" pitchFamily="18" charset="0"/>
            </a:endParaRPr>
          </a:p>
          <a:p>
            <a:pPr algn="just">
              <a:buFont typeface="Wingdings" pitchFamily="2" charset="2"/>
              <a:buChar char="Ø"/>
            </a:pPr>
            <a:r>
              <a:rPr lang="en-US" sz="2000" dirty="0">
                <a:latin typeface="Book Antiqua" pitchFamily="18" charset="0"/>
              </a:rPr>
              <a:t> Comfortable clothing (Cyprus is well known for its really hot weather</a:t>
            </a:r>
            <a:r>
              <a:rPr lang="cs-CZ" sz="2000" dirty="0">
                <a:latin typeface="Book Antiqua" pitchFamily="18" charset="0"/>
              </a:rPr>
              <a:t>                </a:t>
            </a:r>
            <a:r>
              <a:rPr lang="en-US" sz="2000" dirty="0">
                <a:latin typeface="Book Antiqua" pitchFamily="18" charset="0"/>
              </a:rPr>
              <a:t> </a:t>
            </a:r>
            <a:r>
              <a:rPr lang="cs-CZ" sz="2000" dirty="0">
                <a:latin typeface="Book Antiqua" pitchFamily="18" charset="0"/>
              </a:rPr>
              <a:t>     			  </a:t>
            </a:r>
            <a:r>
              <a:rPr lang="en-US" sz="2000" dirty="0">
                <a:latin typeface="Book Antiqua" pitchFamily="18" charset="0"/>
              </a:rPr>
              <a:t>but it can also get</a:t>
            </a:r>
            <a:r>
              <a:rPr lang="cs-CZ" sz="2000" dirty="0">
                <a:latin typeface="Book Antiqua" pitchFamily="18" charset="0"/>
              </a:rPr>
              <a:t> </a:t>
            </a:r>
            <a:r>
              <a:rPr lang="en-US" sz="2000" dirty="0">
                <a:latin typeface="Book Antiqua" pitchFamily="18" charset="0"/>
              </a:rPr>
              <a:t>quite cold in winter)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Medication, if needed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Laptop (in case it is difficult to bring one, please inform us)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Alarm clock (to avoid oversleeping)!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Motivation and good mood!</a:t>
            </a:r>
            <a:endParaRPr lang="cs-CZ" sz="2000" dirty="0">
              <a:latin typeface="Book Antiqua" pitchFamily="18" charset="0"/>
            </a:endParaRPr>
          </a:p>
        </p:txBody>
      </p:sp>
      <p:pic>
        <p:nvPicPr>
          <p:cNvPr id="10242" name="Picture 2" descr="SouvisejÃ­cÃ­ obrÃ¡zek"/>
          <p:cNvPicPr>
            <a:picLocks noChangeAspect="1" noChangeArrowheads="1"/>
          </p:cNvPicPr>
          <p:nvPr/>
        </p:nvPicPr>
        <p:blipFill>
          <a:blip r:embed="rId3" cstate="print"/>
          <a:srcRect/>
          <a:stretch>
            <a:fillRect/>
          </a:stretch>
        </p:blipFill>
        <p:spPr bwMode="auto">
          <a:xfrm>
            <a:off x="2987824" y="3429000"/>
            <a:ext cx="3041576" cy="30415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1"/>
            <a:ext cx="8496944" cy="5878532"/>
          </a:xfrm>
          <a:prstGeom prst="rect">
            <a:avLst/>
          </a:prstGeom>
        </p:spPr>
        <p:txBody>
          <a:bodyPr wrap="square">
            <a:spAutoFit/>
          </a:bodyPr>
          <a:lstStyle/>
          <a:p>
            <a:r>
              <a:rPr lang="cs-CZ" sz="3600" b="1" dirty="0" err="1">
                <a:solidFill>
                  <a:schemeClr val="accent1">
                    <a:lumMod val="75000"/>
                  </a:schemeClr>
                </a:solidFill>
                <a:latin typeface="Book Antiqua" pitchFamily="18" charset="0"/>
              </a:rPr>
              <a:t>Cyprus</a:t>
            </a:r>
            <a:endParaRPr lang="cs-CZ" sz="3600" b="1" dirty="0">
              <a:solidFill>
                <a:schemeClr val="accent1">
                  <a:lumMod val="75000"/>
                </a:schemeClr>
              </a:solidFill>
              <a:latin typeface="Book Antiqua" pitchFamily="18" charset="0"/>
            </a:endParaRPr>
          </a:p>
          <a:p>
            <a:pPr algn="just"/>
            <a:endParaRPr lang="cs-CZ" sz="2000" dirty="0">
              <a:latin typeface="Book Antiqua" pitchFamily="18" charset="0"/>
            </a:endParaRPr>
          </a:p>
          <a:p>
            <a:pPr algn="just"/>
            <a:r>
              <a:rPr lang="en-US" sz="2000" dirty="0">
                <a:latin typeface="Book Antiqua" pitchFamily="18" charset="0"/>
              </a:rPr>
              <a:t>Floating on the waters of the European</a:t>
            </a:r>
            <a:r>
              <a:rPr lang="cs-CZ" sz="2000" dirty="0">
                <a:latin typeface="Book Antiqua" pitchFamily="18" charset="0"/>
              </a:rPr>
              <a:t> </a:t>
            </a:r>
            <a:r>
              <a:rPr lang="en-US" sz="2000" dirty="0">
                <a:latin typeface="Book Antiqua" pitchFamily="18" charset="0"/>
              </a:rPr>
              <a:t>Mediterranean, but pointing longingly</a:t>
            </a:r>
            <a:r>
              <a:rPr lang="cs-CZ" sz="2000" dirty="0">
                <a:latin typeface="Book Antiqua" pitchFamily="18" charset="0"/>
              </a:rPr>
              <a:t> </a:t>
            </a:r>
            <a:r>
              <a:rPr lang="en-US" sz="2000" dirty="0">
                <a:latin typeface="Book Antiqua" pitchFamily="18" charset="0"/>
              </a:rPr>
              <a:t>towards the</a:t>
            </a:r>
            <a:r>
              <a:rPr lang="cs-CZ" sz="2000" dirty="0">
                <a:latin typeface="Book Antiqua" pitchFamily="18" charset="0"/>
              </a:rPr>
              <a:t> </a:t>
            </a:r>
            <a:r>
              <a:rPr lang="en-US" sz="2000" dirty="0">
                <a:latin typeface="Book Antiqua" pitchFamily="18" charset="0"/>
              </a:rPr>
              <a:t>shores of Syria, Turkey and Lebanon, Cyprus is an</a:t>
            </a:r>
            <a:r>
              <a:rPr lang="cs-CZ" sz="2000" dirty="0">
                <a:latin typeface="Book Antiqua" pitchFamily="18" charset="0"/>
              </a:rPr>
              <a:t> </a:t>
            </a:r>
            <a:r>
              <a:rPr lang="en-US" sz="2000" dirty="0">
                <a:latin typeface="Book Antiqua" pitchFamily="18" charset="0"/>
              </a:rPr>
              <a:t>odd mixture. It is a</a:t>
            </a:r>
            <a:r>
              <a:rPr lang="cs-CZ" sz="2000" dirty="0">
                <a:latin typeface="Book Antiqua" pitchFamily="18" charset="0"/>
              </a:rPr>
              <a:t> </a:t>
            </a:r>
            <a:r>
              <a:rPr lang="en-US" sz="2000" dirty="0">
                <a:latin typeface="Book Antiqua" pitchFamily="18" charset="0"/>
              </a:rPr>
              <a:t>kaleidoscopic blend: its cultural</a:t>
            </a:r>
            <a:r>
              <a:rPr lang="cs-CZ" sz="2000" dirty="0">
                <a:latin typeface="Book Antiqua" pitchFamily="18" charset="0"/>
              </a:rPr>
              <a:t> </a:t>
            </a:r>
            <a:r>
              <a:rPr lang="en-US" sz="2000" dirty="0">
                <a:latin typeface="Book Antiqua" pitchFamily="18" charset="0"/>
              </a:rPr>
              <a:t>influences are dominated by Western Europe, but its</a:t>
            </a:r>
            <a:r>
              <a:rPr lang="cs-CZ" sz="2000" dirty="0">
                <a:latin typeface="Book Antiqua" pitchFamily="18" charset="0"/>
              </a:rPr>
              <a:t> </a:t>
            </a:r>
            <a:r>
              <a:rPr lang="en-US" sz="2000" dirty="0">
                <a:latin typeface="Book Antiqua" pitchFamily="18" charset="0"/>
              </a:rPr>
              <a:t>geographic proximity to Asia and Africa gives it more</a:t>
            </a:r>
            <a:r>
              <a:rPr lang="cs-CZ" sz="2000" dirty="0">
                <a:latin typeface="Book Antiqua" pitchFamily="18" charset="0"/>
              </a:rPr>
              <a:t> </a:t>
            </a:r>
            <a:r>
              <a:rPr lang="en-US" sz="2000" dirty="0">
                <a:latin typeface="Book Antiqua" pitchFamily="18" charset="0"/>
              </a:rPr>
              <a:t>than just a hint of the</a:t>
            </a:r>
            <a:r>
              <a:rPr lang="cs-CZ" sz="2000" dirty="0">
                <a:latin typeface="Book Antiqua" pitchFamily="18" charset="0"/>
              </a:rPr>
              <a:t> </a:t>
            </a:r>
            <a:r>
              <a:rPr lang="en-US" sz="2000" dirty="0">
                <a:latin typeface="Book Antiqua" pitchFamily="18" charset="0"/>
              </a:rPr>
              <a:t>East. Long coveted by mainland Greece and Turkey, this small island has its</a:t>
            </a:r>
            <a:r>
              <a:rPr lang="cs-CZ" sz="2000" dirty="0">
                <a:latin typeface="Book Antiqua" pitchFamily="18" charset="0"/>
              </a:rPr>
              <a:t> </a:t>
            </a:r>
            <a:r>
              <a:rPr lang="en-US" sz="2000" dirty="0">
                <a:latin typeface="Book Antiqua" pitchFamily="18" charset="0"/>
              </a:rPr>
              <a:t>own definite and beguiling character.</a:t>
            </a:r>
            <a:r>
              <a:rPr lang="cs-CZ" sz="2000" dirty="0">
                <a:latin typeface="Book Antiqua" pitchFamily="18" charset="0"/>
              </a:rPr>
              <a:t> </a:t>
            </a:r>
            <a:r>
              <a:rPr lang="en-US" sz="2000" dirty="0">
                <a:latin typeface="Book Antiqua" pitchFamily="18" charset="0"/>
              </a:rPr>
              <a:t>Cyprus is the island for all seasons, the island of</a:t>
            </a:r>
            <a:r>
              <a:rPr lang="cs-CZ" sz="2000" dirty="0">
                <a:latin typeface="Book Antiqua" pitchFamily="18" charset="0"/>
              </a:rPr>
              <a:t> </a:t>
            </a:r>
            <a:r>
              <a:rPr lang="en-US" sz="2000" dirty="0">
                <a:latin typeface="Book Antiqua" pitchFamily="18" charset="0"/>
              </a:rPr>
              <a:t>good weather, good mood and loads of</a:t>
            </a:r>
            <a:r>
              <a:rPr lang="cs-CZ" sz="2000" dirty="0">
                <a:latin typeface="Book Antiqua" pitchFamily="18" charset="0"/>
              </a:rPr>
              <a:t> </a:t>
            </a:r>
            <a:r>
              <a:rPr lang="en-US" sz="2000" dirty="0">
                <a:latin typeface="Book Antiqua" pitchFamily="18" charset="0"/>
              </a:rPr>
              <a:t>sunshine! The people of Cyprus are warm – hearted, hospitable and kind, people who love to go</a:t>
            </a:r>
            <a:r>
              <a:rPr lang="cs-CZ" sz="2000" dirty="0">
                <a:latin typeface="Book Antiqua" pitchFamily="18" charset="0"/>
              </a:rPr>
              <a:t> </a:t>
            </a:r>
            <a:r>
              <a:rPr lang="en-US" sz="2000" dirty="0">
                <a:latin typeface="Book Antiqua" pitchFamily="18" charset="0"/>
              </a:rPr>
              <a:t>out and who appreciate</a:t>
            </a:r>
            <a:r>
              <a:rPr lang="cs-CZ" sz="2000" dirty="0">
                <a:latin typeface="Book Antiqua" pitchFamily="18" charset="0"/>
              </a:rPr>
              <a:t> </a:t>
            </a:r>
            <a:r>
              <a:rPr lang="en-US" sz="2000" dirty="0">
                <a:latin typeface="Book Antiqua" pitchFamily="18" charset="0"/>
              </a:rPr>
              <a:t>good company.</a:t>
            </a:r>
            <a:r>
              <a:rPr lang="cs-CZ" sz="2000" dirty="0">
                <a:latin typeface="Book Antiqua" pitchFamily="18" charset="0"/>
              </a:rPr>
              <a:t> </a:t>
            </a:r>
            <a:r>
              <a:rPr lang="cs-CZ" sz="2000" dirty="0" err="1">
                <a:latin typeface="Book Antiqua" pitchFamily="18" charset="0"/>
              </a:rPr>
              <a:t>The</a:t>
            </a:r>
            <a:r>
              <a:rPr lang="cs-CZ" sz="2000" dirty="0">
                <a:latin typeface="Book Antiqua" pitchFamily="18" charset="0"/>
              </a:rPr>
              <a:t> </a:t>
            </a:r>
            <a:r>
              <a:rPr lang="cs-CZ" sz="2000" dirty="0" err="1">
                <a:latin typeface="Book Antiqua" pitchFamily="18" charset="0"/>
              </a:rPr>
              <a:t>capital</a:t>
            </a:r>
            <a:r>
              <a:rPr lang="cs-CZ" sz="2000" dirty="0">
                <a:latin typeface="Book Antiqua" pitchFamily="18" charset="0"/>
              </a:rPr>
              <a:t> city, </a:t>
            </a:r>
            <a:r>
              <a:rPr lang="cs-CZ" sz="2000" dirty="0" err="1">
                <a:latin typeface="Book Antiqua" pitchFamily="18" charset="0"/>
              </a:rPr>
              <a:t>Nicosia</a:t>
            </a:r>
            <a:r>
              <a:rPr lang="cs-CZ" sz="2000" dirty="0">
                <a:latin typeface="Book Antiqua" pitchFamily="18" charset="0"/>
              </a:rPr>
              <a:t>,</a:t>
            </a:r>
            <a:r>
              <a:rPr lang="en-US" sz="2000" dirty="0">
                <a:latin typeface="Book Antiqua" pitchFamily="18" charset="0"/>
              </a:rPr>
              <a:t> is a city which blends both history and the modern life while at the same time it</a:t>
            </a:r>
            <a:r>
              <a:rPr lang="cs-CZ" sz="2000" dirty="0">
                <a:latin typeface="Book Antiqua" pitchFamily="18" charset="0"/>
              </a:rPr>
              <a:t> </a:t>
            </a:r>
            <a:r>
              <a:rPr lang="en-US" sz="2000" dirty="0">
                <a:latin typeface="Book Antiqua" pitchFamily="18" charset="0"/>
              </a:rPr>
              <a:t>is also the last divided capital in Europe. The northern part of the city functions as the capital of</a:t>
            </a:r>
            <a:r>
              <a:rPr lang="cs-CZ" sz="2000" dirty="0">
                <a:latin typeface="Book Antiqua" pitchFamily="18" charset="0"/>
              </a:rPr>
              <a:t> </a:t>
            </a:r>
            <a:r>
              <a:rPr lang="en-US" sz="2000" dirty="0">
                <a:latin typeface="Book Antiqua" pitchFamily="18" charset="0"/>
              </a:rPr>
              <a:t>the Turkish Republic of Northern Cyprus, a disputed region recognized only by Turkey, and which</a:t>
            </a:r>
            <a:r>
              <a:rPr lang="cs-CZ" sz="2000" dirty="0">
                <a:latin typeface="Book Antiqua" pitchFamily="18" charset="0"/>
              </a:rPr>
              <a:t> </a:t>
            </a:r>
            <a:r>
              <a:rPr lang="en-US" sz="2000" dirty="0">
                <a:latin typeface="Book Antiqua" pitchFamily="18" charset="0"/>
              </a:rPr>
              <a:t>the international community recognizes as Cypriot territory</a:t>
            </a:r>
            <a:r>
              <a:rPr lang="cs-CZ" sz="2000" dirty="0">
                <a:latin typeface="Book Antiqua" pitchFamily="18" charset="0"/>
              </a:rPr>
              <a:t> </a:t>
            </a:r>
            <a:r>
              <a:rPr lang="en-US" sz="2000" dirty="0">
                <a:latin typeface="Book Antiqua" pitchFamily="18" charset="0"/>
              </a:rPr>
              <a:t>under Turkish occupation, and has done so since the Turkish invasion in</a:t>
            </a:r>
            <a:r>
              <a:rPr lang="cs-CZ" sz="2000" dirty="0">
                <a:latin typeface="Book Antiqua" pitchFamily="18" charset="0"/>
              </a:rPr>
              <a:t> </a:t>
            </a:r>
            <a:r>
              <a:rPr lang="en-US" sz="2000" dirty="0">
                <a:latin typeface="Book Antiqua" pitchFamily="18" charset="0"/>
              </a:rPr>
              <a:t>1974. </a:t>
            </a:r>
            <a:endParaRPr lang="cs-CZ" sz="20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640960" cy="1508105"/>
          </a:xfrm>
          <a:prstGeom prst="rect">
            <a:avLst/>
          </a:prstGeom>
        </p:spPr>
        <p:txBody>
          <a:bodyPr wrap="square">
            <a:spAutoFit/>
          </a:bodyPr>
          <a:lstStyle/>
          <a:p>
            <a:r>
              <a:rPr lang="en-US" sz="3600" b="1" dirty="0">
                <a:solidFill>
                  <a:schemeClr val="accent1">
                    <a:lumMod val="75000"/>
                  </a:schemeClr>
                </a:solidFill>
                <a:latin typeface="Book Antiqua" pitchFamily="18" charset="0"/>
              </a:rPr>
              <a:t>Historical Facts</a:t>
            </a:r>
            <a:endParaRPr lang="cs-CZ" sz="3600" b="1" dirty="0">
              <a:solidFill>
                <a:schemeClr val="accent1">
                  <a:lumMod val="75000"/>
                </a:schemeClr>
              </a:solidFill>
              <a:latin typeface="Book Antiqua" pitchFamily="18" charset="0"/>
            </a:endParaRPr>
          </a:p>
          <a:p>
            <a:endParaRPr lang="cs-CZ" sz="3600" b="1" dirty="0">
              <a:solidFill>
                <a:schemeClr val="accent1">
                  <a:lumMod val="75000"/>
                </a:schemeClr>
              </a:solidFill>
              <a:latin typeface="Book Antiqua" pitchFamily="18" charset="0"/>
            </a:endParaRPr>
          </a:p>
          <a:p>
            <a:endParaRPr lang="en-US" sz="2000" dirty="0">
              <a:solidFill>
                <a:schemeClr val="accent1">
                  <a:lumMod val="75000"/>
                </a:schemeClr>
              </a:solidFill>
              <a:latin typeface="Book Antiqua" pitchFamily="18" charset="0"/>
            </a:endParaRPr>
          </a:p>
        </p:txBody>
      </p:sp>
      <p:sp>
        <p:nvSpPr>
          <p:cNvPr id="3" name="TextovéPole 2"/>
          <p:cNvSpPr txBox="1"/>
          <p:nvPr/>
        </p:nvSpPr>
        <p:spPr>
          <a:xfrm>
            <a:off x="395536" y="1124744"/>
            <a:ext cx="184731" cy="369332"/>
          </a:xfrm>
          <a:prstGeom prst="rect">
            <a:avLst/>
          </a:prstGeom>
          <a:noFill/>
        </p:spPr>
        <p:txBody>
          <a:bodyPr wrap="none" rtlCol="0">
            <a:spAutoFit/>
          </a:bodyPr>
          <a:lstStyle/>
          <a:p>
            <a:endParaRPr lang="cs-CZ" dirty="0"/>
          </a:p>
        </p:txBody>
      </p:sp>
      <p:sp>
        <p:nvSpPr>
          <p:cNvPr id="9" name="Segnaposto contenuto 8"/>
          <p:cNvSpPr>
            <a:spLocks noGrp="1"/>
          </p:cNvSpPr>
          <p:nvPr>
            <p:ph sz="quarter" idx="1"/>
          </p:nvPr>
        </p:nvSpPr>
        <p:spPr/>
        <p:txBody>
          <a:bodyPr/>
          <a:lstStyle/>
          <a:p>
            <a:pPr algn="just"/>
            <a:r>
              <a:rPr lang="en-GB" sz="2000" dirty="0">
                <a:latin typeface="Book Antiqua" pitchFamily="18" charset="0"/>
              </a:rPr>
              <a:t>During the </a:t>
            </a:r>
            <a:r>
              <a:rPr lang="en-GB" sz="2000" u="sng" dirty="0">
                <a:solidFill>
                  <a:srgbClr val="0070C0"/>
                </a:solidFill>
                <a:latin typeface="Book Antiqua" pitchFamily="18" charset="0"/>
              </a:rPr>
              <a:t>Ancient history </a:t>
            </a:r>
            <a:r>
              <a:rPr lang="en-GB" sz="2000" dirty="0">
                <a:latin typeface="Book Antiqua" pitchFamily="18" charset="0"/>
              </a:rPr>
              <a:t>different civilizations lived on the island, such as: </a:t>
            </a:r>
            <a:r>
              <a:rPr lang="en-GB" sz="2000" dirty="0" err="1">
                <a:latin typeface="Book Antiqua" pitchFamily="18" charset="0"/>
              </a:rPr>
              <a:t>Mycenean</a:t>
            </a:r>
            <a:r>
              <a:rPr lang="en-GB" sz="2000" dirty="0">
                <a:latin typeface="Book Antiqua" pitchFamily="18" charset="0"/>
              </a:rPr>
              <a:t> and </a:t>
            </a:r>
            <a:r>
              <a:rPr lang="en-GB" sz="2000" dirty="0" err="1">
                <a:latin typeface="Book Antiqua" pitchFamily="18" charset="0"/>
              </a:rPr>
              <a:t>Achean</a:t>
            </a:r>
            <a:r>
              <a:rPr lang="en-GB" sz="2000" dirty="0">
                <a:latin typeface="Book Antiqua" pitchFamily="18" charset="0"/>
              </a:rPr>
              <a:t> Greeks, Hittites, Phoenician, Assyrian, Egyptians, Persians, Macedonian, </a:t>
            </a:r>
            <a:r>
              <a:rPr lang="en-GB" sz="2000" dirty="0" err="1">
                <a:latin typeface="Book Antiqua" pitchFamily="18" charset="0"/>
              </a:rPr>
              <a:t>Ptolemaics</a:t>
            </a:r>
            <a:r>
              <a:rPr lang="en-GB" sz="2000" dirty="0">
                <a:latin typeface="Book Antiqua" pitchFamily="18" charset="0"/>
              </a:rPr>
              <a:t> and Romans.</a:t>
            </a:r>
            <a:endParaRPr lang="it-IT" sz="2000" dirty="0">
              <a:latin typeface="Book Antiqua" pitchFamily="18" charset="0"/>
            </a:endParaRPr>
          </a:p>
          <a:p>
            <a:pPr algn="just"/>
            <a:r>
              <a:rPr lang="en-GB" sz="2000" u="sng" dirty="0">
                <a:solidFill>
                  <a:srgbClr val="0070C0"/>
                </a:solidFill>
                <a:latin typeface="Book Antiqua" pitchFamily="18" charset="0"/>
              </a:rPr>
              <a:t>Middle Age</a:t>
            </a:r>
            <a:r>
              <a:rPr lang="en-GB" sz="2000" dirty="0">
                <a:latin typeface="Book Antiqua" pitchFamily="18" charset="0"/>
              </a:rPr>
              <a:t>: Byzantines, Arabs, Richard the Lionheart, Knights Templar and </a:t>
            </a:r>
            <a:r>
              <a:rPr lang="en-GB" sz="2000" dirty="0" err="1">
                <a:latin typeface="Book Antiqua" pitchFamily="18" charset="0"/>
              </a:rPr>
              <a:t>Lusignans</a:t>
            </a:r>
            <a:r>
              <a:rPr lang="en-GB" sz="2000" dirty="0">
                <a:latin typeface="Book Antiqua" pitchFamily="18" charset="0"/>
              </a:rPr>
              <a:t>.</a:t>
            </a:r>
            <a:endParaRPr lang="it-IT" sz="2000" dirty="0">
              <a:latin typeface="Book Antiqua" pitchFamily="18" charset="0"/>
            </a:endParaRPr>
          </a:p>
          <a:p>
            <a:pPr algn="just"/>
            <a:r>
              <a:rPr lang="en-GB" sz="2000" u="sng" dirty="0">
                <a:solidFill>
                  <a:srgbClr val="0070C0"/>
                </a:solidFill>
                <a:latin typeface="Book Antiqua" pitchFamily="18" charset="0"/>
              </a:rPr>
              <a:t>Renaissance and Modern Era</a:t>
            </a:r>
            <a:r>
              <a:rPr lang="en-GB" sz="2000" dirty="0">
                <a:latin typeface="Book Antiqua" pitchFamily="18" charset="0"/>
              </a:rPr>
              <a:t>: Genoese, Venetians and Ottomans.</a:t>
            </a:r>
            <a:endParaRPr lang="it-IT" sz="2000" dirty="0">
              <a:latin typeface="Book Antiqua" pitchFamily="18" charset="0"/>
            </a:endParaRPr>
          </a:p>
          <a:p>
            <a:pPr algn="just"/>
            <a:r>
              <a:rPr lang="en-GB" sz="2000" u="sng" dirty="0">
                <a:solidFill>
                  <a:srgbClr val="0070C0"/>
                </a:solidFill>
                <a:latin typeface="Book Antiqua" pitchFamily="18" charset="0"/>
              </a:rPr>
              <a:t>Contemporary History</a:t>
            </a:r>
            <a:r>
              <a:rPr lang="en-GB" sz="2000" dirty="0">
                <a:latin typeface="Book Antiqua" pitchFamily="18" charset="0"/>
              </a:rPr>
              <a:t>: British.</a:t>
            </a:r>
            <a:endParaRPr lang="it-IT" sz="2000" dirty="0">
              <a:latin typeface="Book Antiqua" pitchFamily="18" charset="0"/>
            </a:endParaRPr>
          </a:p>
          <a:p>
            <a:pPr algn="just"/>
            <a:r>
              <a:rPr lang="en-GB" sz="2000" b="1" dirty="0">
                <a:solidFill>
                  <a:srgbClr val="FF0000"/>
                </a:solidFill>
                <a:latin typeface="Book Antiqua" pitchFamily="18" charset="0"/>
                <a:sym typeface="Wingdings" panose="05000000000000000000" pitchFamily="2" charset="2"/>
              </a:rPr>
              <a:t> </a:t>
            </a:r>
            <a:r>
              <a:rPr lang="en-GB" sz="2000" b="1" dirty="0">
                <a:solidFill>
                  <a:srgbClr val="FF0000"/>
                </a:solidFill>
                <a:latin typeface="Book Antiqua" pitchFamily="18" charset="0"/>
              </a:rPr>
              <a:t>1960, Independence and creation of the Republic of Cyprus.</a:t>
            </a:r>
            <a:endParaRPr lang="it-IT" sz="2000" b="1" dirty="0">
              <a:solidFill>
                <a:srgbClr val="FF0000"/>
              </a:solidFill>
              <a:latin typeface="Book Antiqua" pitchFamily="18" charset="0"/>
            </a:endParaRPr>
          </a:p>
          <a:p>
            <a:endParaRPr lang="it-IT" dirty="0"/>
          </a:p>
        </p:txBody>
      </p:sp>
      <p:sp>
        <p:nvSpPr>
          <p:cNvPr id="10" name="Titolo 9"/>
          <p:cNvSpPr>
            <a:spLocks noGrp="1"/>
          </p:cNvSpPr>
          <p:nvPr>
            <p:ph type="title"/>
          </p:nvPr>
        </p:nvSpPr>
        <p:spPr/>
        <p:txBody>
          <a:bodyPr/>
          <a:lstStyle/>
          <a:p>
            <a:r>
              <a:rPr lang="it-IT" dirty="0" err="1">
                <a:latin typeface="Book Antiqua" pitchFamily="18" charset="0"/>
              </a:rPr>
              <a:t>Of</a:t>
            </a:r>
            <a:r>
              <a:rPr lang="it-IT" dirty="0">
                <a:latin typeface="Book Antiqua" pitchFamily="18" charset="0"/>
              </a:rPr>
              <a:t> the Island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568952" cy="5509200"/>
          </a:xfrm>
          <a:prstGeom prst="rect">
            <a:avLst/>
          </a:prstGeom>
        </p:spPr>
        <p:txBody>
          <a:bodyPr wrap="square">
            <a:spAutoFit/>
          </a:bodyPr>
          <a:lstStyle/>
          <a:p>
            <a:r>
              <a:rPr lang="en-US" sz="3600" b="1" dirty="0">
                <a:solidFill>
                  <a:schemeClr val="accent1">
                    <a:lumMod val="75000"/>
                  </a:schemeClr>
                </a:solidFill>
                <a:latin typeface="Book Antiqua" pitchFamily="18" charset="0"/>
              </a:rPr>
              <a:t>Travelling to Cyprus and Transportation</a:t>
            </a:r>
          </a:p>
          <a:p>
            <a:pPr algn="just"/>
            <a:endParaRPr lang="cs-CZ" sz="2000" dirty="0">
              <a:latin typeface="Book Antiqua" pitchFamily="18" charset="0"/>
            </a:endParaRPr>
          </a:p>
          <a:p>
            <a:pPr algn="just"/>
            <a:r>
              <a:rPr lang="en-US" sz="2000" dirty="0">
                <a:latin typeface="Book Antiqua" pitchFamily="18" charset="0"/>
              </a:rPr>
              <a:t>In Cyprus there are two airports: </a:t>
            </a:r>
            <a:r>
              <a:rPr lang="en-US" sz="2000" dirty="0" err="1">
                <a:latin typeface="Book Antiqua" pitchFamily="18" charset="0"/>
              </a:rPr>
              <a:t>Larnaca</a:t>
            </a:r>
            <a:r>
              <a:rPr lang="en-US" sz="2000" dirty="0">
                <a:latin typeface="Book Antiqua" pitchFamily="18" charset="0"/>
              </a:rPr>
              <a:t> and </a:t>
            </a:r>
            <a:r>
              <a:rPr lang="en-US" sz="2000" dirty="0" err="1">
                <a:latin typeface="Book Antiqua" pitchFamily="18" charset="0"/>
              </a:rPr>
              <a:t>Paphos</a:t>
            </a:r>
            <a:r>
              <a:rPr lang="en-US" sz="2000" dirty="0">
                <a:latin typeface="Book Antiqua" pitchFamily="18" charset="0"/>
              </a:rPr>
              <a:t> airport</a:t>
            </a:r>
          </a:p>
          <a:p>
            <a:pPr algn="just"/>
            <a:r>
              <a:rPr lang="en-US" sz="2000" dirty="0">
                <a:latin typeface="Book Antiqua" pitchFamily="18" charset="0"/>
              </a:rPr>
              <a:t>(International Airports). The </a:t>
            </a:r>
            <a:r>
              <a:rPr lang="en-US" sz="2000" dirty="0" err="1">
                <a:latin typeface="Book Antiqua" pitchFamily="18" charset="0"/>
              </a:rPr>
              <a:t>Ercan</a:t>
            </a:r>
            <a:r>
              <a:rPr lang="en-US" sz="2000" dirty="0">
                <a:latin typeface="Book Antiqua" pitchFamily="18" charset="0"/>
              </a:rPr>
              <a:t> airport located at the northern</a:t>
            </a:r>
            <a:r>
              <a:rPr lang="cs-CZ" sz="2000" dirty="0">
                <a:latin typeface="Book Antiqua" pitchFamily="18" charset="0"/>
              </a:rPr>
              <a:t> </a:t>
            </a:r>
            <a:r>
              <a:rPr lang="en-US" sz="2000" dirty="0">
                <a:latin typeface="Book Antiqua" pitchFamily="18" charset="0"/>
              </a:rPr>
              <a:t>part of</a:t>
            </a:r>
            <a:r>
              <a:rPr lang="cs-CZ" sz="2000" dirty="0">
                <a:latin typeface="Book Antiqua" pitchFamily="18" charset="0"/>
              </a:rPr>
              <a:t> </a:t>
            </a:r>
            <a:r>
              <a:rPr lang="en-US" sz="2000" dirty="0">
                <a:latin typeface="Book Antiqua" pitchFamily="18" charset="0"/>
              </a:rPr>
              <a:t>the island is not recognized by any other country except of</a:t>
            </a:r>
            <a:r>
              <a:rPr lang="cs-CZ" sz="2000" dirty="0">
                <a:latin typeface="Book Antiqua" pitchFamily="18" charset="0"/>
              </a:rPr>
              <a:t> </a:t>
            </a:r>
            <a:r>
              <a:rPr lang="en-US" sz="2000" dirty="0">
                <a:latin typeface="Book Antiqua" pitchFamily="18" charset="0"/>
              </a:rPr>
              <a:t>Turkey so you</a:t>
            </a:r>
            <a:r>
              <a:rPr lang="cs-CZ" sz="2000" dirty="0">
                <a:latin typeface="Book Antiqua" pitchFamily="18" charset="0"/>
              </a:rPr>
              <a:t> </a:t>
            </a:r>
            <a:r>
              <a:rPr lang="en-US" sz="2000" dirty="0">
                <a:latin typeface="Book Antiqua" pitchFamily="18" charset="0"/>
              </a:rPr>
              <a:t>are not allowed to use it to come to Cyprus for the</a:t>
            </a:r>
            <a:r>
              <a:rPr lang="cs-CZ" sz="2000" dirty="0">
                <a:latin typeface="Book Antiqua" pitchFamily="18" charset="0"/>
              </a:rPr>
              <a:t> </a:t>
            </a:r>
            <a:r>
              <a:rPr lang="en-US" sz="2000" dirty="0">
                <a:latin typeface="Book Antiqua" pitchFamily="18" charset="0"/>
              </a:rPr>
              <a:t>project in order for you to get the money for the tickets.</a:t>
            </a:r>
          </a:p>
          <a:p>
            <a:pPr algn="just"/>
            <a:endParaRPr lang="en-US" sz="2000" dirty="0">
              <a:latin typeface="Book Antiqua" pitchFamily="18" charset="0"/>
            </a:endParaRPr>
          </a:p>
          <a:p>
            <a:pPr algn="just"/>
            <a:r>
              <a:rPr lang="en-US" sz="2000" dirty="0">
                <a:latin typeface="Book Antiqua" pitchFamily="18" charset="0"/>
              </a:rPr>
              <a:t>For transportation, you can travel around within the city or between cities by bus. Check</a:t>
            </a:r>
            <a:r>
              <a:rPr lang="cs-CZ" sz="2000" dirty="0">
                <a:latin typeface="Book Antiqua" pitchFamily="18" charset="0"/>
              </a:rPr>
              <a:t> </a:t>
            </a:r>
            <a:r>
              <a:rPr lang="en-US" sz="2000" dirty="0">
                <a:latin typeface="Book Antiqua" pitchFamily="18" charset="0"/>
              </a:rPr>
              <a:t>the following websites for more information:</a:t>
            </a:r>
          </a:p>
          <a:p>
            <a:pPr algn="just"/>
            <a:r>
              <a:rPr lang="en-US" sz="2000" dirty="0">
                <a:solidFill>
                  <a:schemeClr val="accent1">
                    <a:lumMod val="75000"/>
                  </a:schemeClr>
                </a:solidFill>
                <a:latin typeface="Book Antiqua" pitchFamily="18" charset="0"/>
              </a:rPr>
              <a:t>1. http://www.cyprusbybus.com/</a:t>
            </a:r>
          </a:p>
          <a:p>
            <a:pPr algn="just"/>
            <a:r>
              <a:rPr lang="en-US" sz="2000" dirty="0">
                <a:solidFill>
                  <a:schemeClr val="accent1">
                    <a:lumMod val="75000"/>
                  </a:schemeClr>
                </a:solidFill>
                <a:latin typeface="Book Antiqua" pitchFamily="18" charset="0"/>
              </a:rPr>
              <a:t>2. http://www.intercity-buses.com/</a:t>
            </a:r>
          </a:p>
          <a:p>
            <a:pPr algn="just"/>
            <a:r>
              <a:rPr lang="en-US" sz="2000" dirty="0">
                <a:latin typeface="Book Antiqua" pitchFamily="18" charset="0"/>
              </a:rPr>
              <a:t>YEU Cyprus team will provide</a:t>
            </a:r>
            <a:endParaRPr lang="cs-CZ" sz="2000" dirty="0">
              <a:latin typeface="Book Antiqua" pitchFamily="18" charset="0"/>
            </a:endParaRPr>
          </a:p>
          <a:p>
            <a:pPr algn="just"/>
            <a:r>
              <a:rPr lang="en-US" sz="2000" dirty="0">
                <a:latin typeface="Book Antiqua" pitchFamily="18" charset="0"/>
              </a:rPr>
              <a:t>the volunteers with bicycles </a:t>
            </a:r>
            <a:endParaRPr lang="cs-CZ" sz="2000" dirty="0">
              <a:latin typeface="Book Antiqua" pitchFamily="18" charset="0"/>
            </a:endParaRPr>
          </a:p>
          <a:p>
            <a:pPr algn="just"/>
            <a:r>
              <a:rPr lang="en-US" sz="2000" dirty="0">
                <a:latin typeface="Book Antiqua" pitchFamily="18" charset="0"/>
              </a:rPr>
              <a:t>which they can use in their daily</a:t>
            </a:r>
            <a:r>
              <a:rPr lang="cs-CZ" sz="2000" dirty="0">
                <a:latin typeface="Book Antiqua" pitchFamily="18" charset="0"/>
              </a:rPr>
              <a:t> </a:t>
            </a:r>
            <a:r>
              <a:rPr lang="en-US" sz="2000" dirty="0">
                <a:latin typeface="Book Antiqua" pitchFamily="18" charset="0"/>
              </a:rPr>
              <a:t>life.</a:t>
            </a:r>
            <a:endParaRPr lang="cs-CZ" sz="2000" dirty="0">
              <a:latin typeface="Book Antiqua" pitchFamily="18" charset="0"/>
            </a:endParaRPr>
          </a:p>
        </p:txBody>
      </p:sp>
      <p:pic>
        <p:nvPicPr>
          <p:cNvPr id="7170" name="Picture 2" descr="SouvisejÃ­cÃ­ obrÃ¡zek"/>
          <p:cNvPicPr>
            <a:picLocks noChangeAspect="1" noChangeArrowheads="1"/>
          </p:cNvPicPr>
          <p:nvPr/>
        </p:nvPicPr>
        <p:blipFill>
          <a:blip r:embed="rId2" cstate="print"/>
          <a:srcRect/>
          <a:stretch>
            <a:fillRect/>
          </a:stretch>
        </p:blipFill>
        <p:spPr bwMode="auto">
          <a:xfrm>
            <a:off x="5436096" y="4293096"/>
            <a:ext cx="2206599" cy="23547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496944" cy="5447645"/>
          </a:xfrm>
          <a:prstGeom prst="rect">
            <a:avLst/>
          </a:prstGeom>
        </p:spPr>
        <p:txBody>
          <a:bodyPr wrap="square">
            <a:spAutoFit/>
          </a:bodyPr>
          <a:lstStyle/>
          <a:p>
            <a:r>
              <a:rPr lang="en-US" sz="3600" b="1" dirty="0">
                <a:solidFill>
                  <a:schemeClr val="accent1">
                    <a:lumMod val="75000"/>
                  </a:schemeClr>
                </a:solidFill>
                <a:latin typeface="Book Antiqua" pitchFamily="18" charset="0"/>
              </a:rPr>
              <a:t>Money and Currency</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The currency of the Republic of Cyprus is the Euro.</a:t>
            </a:r>
            <a:endParaRPr lang="cs-CZ" sz="2000" dirty="0">
              <a:latin typeface="Book Antiqua" pitchFamily="18" charset="0"/>
            </a:endParaRP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Making Phone Calls</a:t>
            </a:r>
          </a:p>
          <a:p>
            <a:pPr algn="just"/>
            <a:r>
              <a:rPr lang="en-US" sz="2000" dirty="0">
                <a:latin typeface="Book Antiqua" pitchFamily="18" charset="0"/>
              </a:rPr>
              <a:t>In order to make a phone call to Cyprus from abroad, dial 00357 and then the eight-digit</a:t>
            </a:r>
            <a:r>
              <a:rPr lang="cs-CZ" sz="2000" dirty="0">
                <a:latin typeface="Book Antiqua" pitchFamily="18" charset="0"/>
              </a:rPr>
              <a:t> </a:t>
            </a:r>
            <a:r>
              <a:rPr lang="en-US" sz="2000" dirty="0">
                <a:latin typeface="Book Antiqua" pitchFamily="18" charset="0"/>
              </a:rPr>
              <a:t>phone number. If you wish to make a phone call abroad while in Cyprus, dial 00, followed by the</a:t>
            </a:r>
            <a:r>
              <a:rPr lang="cs-CZ" sz="2000" dirty="0">
                <a:latin typeface="Book Antiqua" pitchFamily="18" charset="0"/>
              </a:rPr>
              <a:t> </a:t>
            </a:r>
            <a:r>
              <a:rPr lang="en-US" sz="2000" dirty="0">
                <a:latin typeface="Book Antiqua" pitchFamily="18" charset="0"/>
              </a:rPr>
              <a:t>country code and the telephone number. The organization will not provide SIM cards. Each</a:t>
            </a:r>
            <a:r>
              <a:rPr lang="cs-CZ" sz="2000" dirty="0">
                <a:latin typeface="Book Antiqua" pitchFamily="18" charset="0"/>
              </a:rPr>
              <a:t> </a:t>
            </a:r>
            <a:r>
              <a:rPr lang="en-US" sz="2000" dirty="0">
                <a:latin typeface="Book Antiqua" pitchFamily="18" charset="0"/>
              </a:rPr>
              <a:t>volunteer is responsible to buy their own Cypriot SIM card.</a:t>
            </a: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Languages</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Greek and Turkish are the official languages of the Republic of Cyprus spoken by the</a:t>
            </a:r>
            <a:r>
              <a:rPr lang="cs-CZ" sz="2000" dirty="0">
                <a:latin typeface="Book Antiqua" pitchFamily="18" charset="0"/>
              </a:rPr>
              <a:t> </a:t>
            </a:r>
            <a:r>
              <a:rPr lang="en-US" sz="2000" dirty="0">
                <a:latin typeface="Book Antiqua" pitchFamily="18" charset="0"/>
              </a:rPr>
              <a:t>Greek-Cypriot and Turkish-Cypriot communities respectively. English is widely spoken. French,</a:t>
            </a:r>
            <a:r>
              <a:rPr lang="cs-CZ" sz="2000" dirty="0">
                <a:latin typeface="Book Antiqua" pitchFamily="18" charset="0"/>
              </a:rPr>
              <a:t> </a:t>
            </a:r>
            <a:r>
              <a:rPr lang="en-US" sz="2000" dirty="0">
                <a:latin typeface="Book Antiqua" pitchFamily="18" charset="0"/>
              </a:rPr>
              <a:t>German and other languages are also well spoken within the tourist industry.</a:t>
            </a:r>
            <a:endParaRPr lang="cs-CZ" sz="2000"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34263" y="249873"/>
            <a:ext cx="8640960" cy="3077766"/>
          </a:xfrm>
          <a:prstGeom prst="rect">
            <a:avLst/>
          </a:prstGeom>
        </p:spPr>
        <p:txBody>
          <a:bodyPr wrap="square">
            <a:spAutoFit/>
          </a:bodyPr>
          <a:lstStyle/>
          <a:p>
            <a:r>
              <a:rPr lang="en-US" sz="3600" b="1" dirty="0">
                <a:solidFill>
                  <a:schemeClr val="accent1">
                    <a:lumMod val="75000"/>
                  </a:schemeClr>
                </a:solidFill>
                <a:latin typeface="Book Antiqua" pitchFamily="18" charset="0"/>
              </a:rPr>
              <a:t>Introduction</a:t>
            </a:r>
            <a:r>
              <a:rPr lang="en-US" sz="3600" b="1" dirty="0">
                <a:solidFill>
                  <a:schemeClr val="accent4">
                    <a:lumMod val="40000"/>
                    <a:lumOff val="60000"/>
                  </a:schemeClr>
                </a:solidFill>
                <a:latin typeface="Book Antiqua" pitchFamily="18" charset="0"/>
              </a:rPr>
              <a:t> </a:t>
            </a:r>
            <a:endParaRPr lang="cs-CZ" sz="3600" b="1" dirty="0">
              <a:solidFill>
                <a:schemeClr val="accent4">
                  <a:lumMod val="40000"/>
                  <a:lumOff val="60000"/>
                </a:schemeClr>
              </a:solidFill>
              <a:latin typeface="Book Antiqua" pitchFamily="18" charset="0"/>
            </a:endParaRPr>
          </a:p>
          <a:p>
            <a:endParaRPr lang="cs-CZ" dirty="0">
              <a:latin typeface="Book Antiqua" pitchFamily="18" charset="0"/>
            </a:endParaRPr>
          </a:p>
          <a:p>
            <a:pPr algn="just"/>
            <a:r>
              <a:rPr lang="en-US" sz="2000" dirty="0">
                <a:latin typeface="Book Antiqua" pitchFamily="18" charset="0"/>
              </a:rPr>
              <a:t>Dear future ESC Volunteers, We are happy to welcome you to this project</a:t>
            </a:r>
            <a:r>
              <a:rPr lang="cs-CZ" sz="2000" dirty="0">
                <a:latin typeface="Book Antiqua" pitchFamily="18" charset="0"/>
              </a:rPr>
              <a:t>!</a:t>
            </a:r>
            <a:r>
              <a:rPr lang="en-US" sz="2000" dirty="0">
                <a:latin typeface="Book Antiqua" pitchFamily="18" charset="0"/>
              </a:rPr>
              <a:t> </a:t>
            </a:r>
            <a:r>
              <a:rPr lang="en-US" sz="2000" dirty="0">
                <a:solidFill>
                  <a:srgbClr val="FF0000"/>
                </a:solidFill>
                <a:latin typeface="Book Antiqua" pitchFamily="18" charset="0"/>
              </a:rPr>
              <a:t>Please read the following information carefully </a:t>
            </a:r>
            <a:r>
              <a:rPr lang="en-US" sz="2000" dirty="0">
                <a:latin typeface="Book Antiqua" pitchFamily="18" charset="0"/>
              </a:rPr>
              <a:t>in order to prepare for the coming time in Cyprus. </a:t>
            </a:r>
            <a:r>
              <a:rPr lang="en-US" sz="2000" dirty="0">
                <a:solidFill>
                  <a:srgbClr val="00B050"/>
                </a:solidFill>
                <a:latin typeface="Book Antiqua" pitchFamily="18" charset="0"/>
              </a:rPr>
              <a:t>Seven volunteers from </a:t>
            </a:r>
            <a:r>
              <a:rPr lang="cs-CZ" sz="2000" dirty="0" err="1">
                <a:solidFill>
                  <a:srgbClr val="00B050"/>
                </a:solidFill>
                <a:latin typeface="Book Antiqua" pitchFamily="18" charset="0"/>
              </a:rPr>
              <a:t>six</a:t>
            </a:r>
            <a:r>
              <a:rPr lang="en-US" sz="2000" dirty="0">
                <a:solidFill>
                  <a:srgbClr val="00B050"/>
                </a:solidFill>
                <a:latin typeface="Book Antiqua" pitchFamily="18" charset="0"/>
              </a:rPr>
              <a:t> different countries </a:t>
            </a:r>
            <a:r>
              <a:rPr lang="en-US" sz="2000" dirty="0">
                <a:latin typeface="Book Antiqua" pitchFamily="18" charset="0"/>
              </a:rPr>
              <a:t>will come to Cyprus and share their experiences, skills and knowledge. You will have the opportunity to exchange your thoughts, experiences, visions, wishes and knowledge and have an unforgettable experience in Cyprus. But let’s take the things from the beginning… </a:t>
            </a:r>
            <a:endParaRPr lang="cs-CZ" sz="2000" dirty="0">
              <a:latin typeface="Book Antiqua" pitchFamily="18" charset="0"/>
            </a:endParaRPr>
          </a:p>
        </p:txBody>
      </p:sp>
      <p:pic>
        <p:nvPicPr>
          <p:cNvPr id="3" name="Picture 2" descr="https://scontent.fnic2-1.fna.fbcdn.net/v/t1.0-9/41410704_693026227726041_8569088328278736896_n.png?_nc_cat=111&amp;_nc_ht=scontent.fnic2-1.fna&amp;oh=71ed2b5b930b0ad4d5088d95ecb13233&amp;oe=5CAE973F"/>
          <p:cNvPicPr>
            <a:picLocks noChangeAspect="1" noChangeArrowheads="1"/>
          </p:cNvPicPr>
          <p:nvPr/>
        </p:nvPicPr>
        <p:blipFill>
          <a:blip r:embed="rId3" cstate="print"/>
          <a:srcRect/>
          <a:stretch>
            <a:fillRect/>
          </a:stretch>
        </p:blipFill>
        <p:spPr bwMode="auto">
          <a:xfrm>
            <a:off x="179512" y="3356992"/>
            <a:ext cx="8595711" cy="32705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568952" cy="5509200"/>
          </a:xfrm>
          <a:prstGeom prst="rect">
            <a:avLst/>
          </a:prstGeom>
        </p:spPr>
        <p:txBody>
          <a:bodyPr wrap="square">
            <a:spAutoFit/>
          </a:bodyPr>
          <a:lstStyle/>
          <a:p>
            <a:r>
              <a:rPr lang="en-US" sz="3600" b="1" dirty="0">
                <a:solidFill>
                  <a:schemeClr val="accent1">
                    <a:lumMod val="75000"/>
                  </a:schemeClr>
                </a:solidFill>
                <a:latin typeface="Book Antiqua" pitchFamily="18" charset="0"/>
              </a:rPr>
              <a:t>Religions</a:t>
            </a:r>
          </a:p>
          <a:p>
            <a:pPr algn="just"/>
            <a:r>
              <a:rPr lang="en-US" sz="2000" dirty="0">
                <a:latin typeface="Book Antiqua" pitchFamily="18" charset="0"/>
              </a:rPr>
              <a:t>Cyprus enjoys an exceedingly high level of freedom of worship. While </a:t>
            </a:r>
            <a:endParaRPr lang="cs-CZ" sz="2000" dirty="0">
              <a:latin typeface="Book Antiqua" pitchFamily="18" charset="0"/>
            </a:endParaRPr>
          </a:p>
          <a:p>
            <a:pPr algn="just"/>
            <a:r>
              <a:rPr lang="en-US" sz="2000" dirty="0">
                <a:latin typeface="Book Antiqua" pitchFamily="18" charset="0"/>
              </a:rPr>
              <a:t>the majority of</a:t>
            </a:r>
            <a:r>
              <a:rPr lang="cs-CZ" sz="2000" dirty="0">
                <a:latin typeface="Book Antiqua" pitchFamily="18" charset="0"/>
              </a:rPr>
              <a:t> </a:t>
            </a:r>
            <a:r>
              <a:rPr lang="en-US" sz="2000" dirty="0">
                <a:latin typeface="Book Antiqua" pitchFamily="18" charset="0"/>
              </a:rPr>
              <a:t>Greek-Cypriots are Greek-Orthodox Christians, other</a:t>
            </a:r>
            <a:r>
              <a:rPr lang="cs-CZ" sz="2000" dirty="0">
                <a:latin typeface="Book Antiqua" pitchFamily="18" charset="0"/>
              </a:rPr>
              <a:t> </a:t>
            </a:r>
            <a:r>
              <a:rPr lang="en-US" sz="2000" dirty="0">
                <a:latin typeface="Book Antiqua" pitchFamily="18" charset="0"/>
              </a:rPr>
              <a:t>denominations are represented on the</a:t>
            </a:r>
            <a:r>
              <a:rPr lang="cs-CZ" sz="2000" dirty="0">
                <a:latin typeface="Book Antiqua" pitchFamily="18" charset="0"/>
              </a:rPr>
              <a:t> </a:t>
            </a:r>
            <a:r>
              <a:rPr lang="en-US" sz="2000" dirty="0">
                <a:latin typeface="Book Antiqua" pitchFamily="18" charset="0"/>
              </a:rPr>
              <a:t>island, including Armenians, </a:t>
            </a:r>
            <a:r>
              <a:rPr lang="en-US" sz="2000" dirty="0" err="1">
                <a:latin typeface="Book Antiqua" pitchFamily="18" charset="0"/>
              </a:rPr>
              <a:t>Maronites</a:t>
            </a:r>
            <a:r>
              <a:rPr lang="en-US" sz="2000" dirty="0">
                <a:latin typeface="Book Antiqua" pitchFamily="18" charset="0"/>
              </a:rPr>
              <a:t> and Roman Catholics. The Turkish-Cypriot community is</a:t>
            </a:r>
          </a:p>
          <a:p>
            <a:pPr algn="just"/>
            <a:r>
              <a:rPr lang="en-US" sz="2000" dirty="0">
                <a:latin typeface="Book Antiqua" pitchFamily="18" charset="0"/>
              </a:rPr>
              <a:t>predominantly Muslim.</a:t>
            </a: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Weather Conditions</a:t>
            </a:r>
          </a:p>
          <a:p>
            <a:pPr algn="just"/>
            <a:r>
              <a:rPr lang="en-US" sz="2000" dirty="0">
                <a:latin typeface="Book Antiqua" pitchFamily="18" charset="0"/>
              </a:rPr>
              <a:t>Cyprus enjoys an intense Mediterranean climate of really hot dry</a:t>
            </a:r>
            <a:r>
              <a:rPr lang="cs-CZ" sz="2000" dirty="0">
                <a:latin typeface="Book Antiqua" pitchFamily="18" charset="0"/>
              </a:rPr>
              <a:t> </a:t>
            </a:r>
            <a:r>
              <a:rPr lang="en-US" sz="2000" dirty="0">
                <a:latin typeface="Book Antiqua" pitchFamily="18" charset="0"/>
              </a:rPr>
              <a:t>summers</a:t>
            </a:r>
            <a:r>
              <a:rPr lang="cs-CZ" sz="2000" dirty="0">
                <a:latin typeface="Book Antiqua" pitchFamily="18" charset="0"/>
              </a:rPr>
              <a:t> </a:t>
            </a:r>
            <a:r>
              <a:rPr lang="en-US" sz="2000" dirty="0">
                <a:latin typeface="Book Antiqua" pitchFamily="18" charset="0"/>
              </a:rPr>
              <a:t>starting in mid-May and lasting until mid-September and rainy, quite mild winters</a:t>
            </a:r>
            <a:r>
              <a:rPr lang="cs-CZ" sz="2000" dirty="0">
                <a:latin typeface="Book Antiqua" pitchFamily="18" charset="0"/>
              </a:rPr>
              <a:t> </a:t>
            </a:r>
            <a:r>
              <a:rPr lang="en-US" sz="2000" dirty="0">
                <a:latin typeface="Book Antiqua" pitchFamily="18" charset="0"/>
              </a:rPr>
              <a:t>from November to mid-March.</a:t>
            </a:r>
            <a:r>
              <a:rPr lang="cs-CZ" sz="2000" dirty="0">
                <a:latin typeface="Book Antiqua" pitchFamily="18" charset="0"/>
              </a:rPr>
              <a:t> </a:t>
            </a:r>
            <a:r>
              <a:rPr lang="en-US" sz="2000" dirty="0">
                <a:latin typeface="Book Antiqua" pitchFamily="18" charset="0"/>
              </a:rPr>
              <a:t>March-May are the months when weather in Cyprus changes from spring to</a:t>
            </a:r>
            <a:r>
              <a:rPr lang="cs-CZ" sz="2000" dirty="0">
                <a:latin typeface="Book Antiqua" pitchFamily="18" charset="0"/>
              </a:rPr>
              <a:t> </a:t>
            </a:r>
            <a:r>
              <a:rPr lang="en-US" sz="2000" dirty="0">
                <a:latin typeface="Book Antiqua" pitchFamily="18" charset="0"/>
              </a:rPr>
              <a:t>summer. The summer months are very hot so you will need comfortable and light</a:t>
            </a:r>
            <a:r>
              <a:rPr lang="cs-CZ" sz="2000" dirty="0">
                <a:latin typeface="Book Antiqua" pitchFamily="18" charset="0"/>
              </a:rPr>
              <a:t> </a:t>
            </a:r>
            <a:r>
              <a:rPr lang="en-US" sz="2000" dirty="0">
                <a:latin typeface="Book Antiqua" pitchFamily="18" charset="0"/>
              </a:rPr>
              <a:t>clothing. Don’t</a:t>
            </a:r>
            <a:r>
              <a:rPr lang="cs-CZ" sz="2000" dirty="0">
                <a:latin typeface="Book Antiqua" pitchFamily="18" charset="0"/>
              </a:rPr>
              <a:t> </a:t>
            </a:r>
            <a:r>
              <a:rPr lang="en-US" sz="2000" dirty="0">
                <a:latin typeface="Book Antiqua" pitchFamily="18" charset="0"/>
              </a:rPr>
              <a:t>forget to bring your swimming suit. Recommended clothes are comfortable medium-weight and</a:t>
            </a:r>
            <a:r>
              <a:rPr lang="cs-CZ" sz="2000" dirty="0">
                <a:latin typeface="Book Antiqua" pitchFamily="18" charset="0"/>
              </a:rPr>
              <a:t> </a:t>
            </a:r>
            <a:r>
              <a:rPr lang="en-US" sz="2000" dirty="0">
                <a:latin typeface="Book Antiqua" pitchFamily="18" charset="0"/>
              </a:rPr>
              <a:t>summer apparel with </a:t>
            </a:r>
            <a:endParaRPr lang="cs-CZ" sz="2000" dirty="0">
              <a:latin typeface="Book Antiqua" pitchFamily="18" charset="0"/>
            </a:endParaRPr>
          </a:p>
          <a:p>
            <a:pPr algn="just"/>
            <a:r>
              <a:rPr lang="en-US" sz="2000" dirty="0">
                <a:latin typeface="Book Antiqua" pitchFamily="18" charset="0"/>
              </a:rPr>
              <a:t>light jumpers or long sleeved clothes for the evenings.</a:t>
            </a:r>
            <a:endParaRPr lang="cs-CZ" sz="2000" dirty="0">
              <a:latin typeface="Book Antiqua" pitchFamily="18" charset="0"/>
            </a:endParaRPr>
          </a:p>
        </p:txBody>
      </p:sp>
      <p:pic>
        <p:nvPicPr>
          <p:cNvPr id="4098" name="Picture 2" descr="VÃ½sledek obrÃ¡zku pro slunÃ­Äko kreslenÃ©"/>
          <p:cNvPicPr>
            <a:picLocks noChangeAspect="1" noChangeArrowheads="1"/>
          </p:cNvPicPr>
          <p:nvPr/>
        </p:nvPicPr>
        <p:blipFill>
          <a:blip r:embed="rId2" cstate="print"/>
          <a:srcRect/>
          <a:stretch>
            <a:fillRect/>
          </a:stretch>
        </p:blipFill>
        <p:spPr bwMode="auto">
          <a:xfrm>
            <a:off x="7020272" y="5013176"/>
            <a:ext cx="1670378" cy="16567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39"/>
            <a:ext cx="8568952" cy="6801862"/>
          </a:xfrm>
          <a:prstGeom prst="rect">
            <a:avLst/>
          </a:prstGeom>
        </p:spPr>
        <p:txBody>
          <a:bodyPr wrap="square">
            <a:spAutoFit/>
          </a:bodyPr>
          <a:lstStyle/>
          <a:p>
            <a:r>
              <a:rPr lang="en-US" sz="3600" b="1" dirty="0">
                <a:solidFill>
                  <a:schemeClr val="accent1">
                    <a:lumMod val="75000"/>
                  </a:schemeClr>
                </a:solidFill>
                <a:latin typeface="Book Antiqua" pitchFamily="18" charset="0"/>
              </a:rPr>
              <a:t>Cypriot </a:t>
            </a:r>
            <a:r>
              <a:rPr lang="en-US" sz="3600" b="1" dirty="0" err="1">
                <a:solidFill>
                  <a:schemeClr val="accent1">
                    <a:lumMod val="75000"/>
                  </a:schemeClr>
                </a:solidFill>
                <a:latin typeface="Book Antiqua" pitchFamily="18" charset="0"/>
              </a:rPr>
              <a:t>Cuisin</a:t>
            </a:r>
            <a:r>
              <a:rPr lang="cs-CZ" sz="3600" b="1" dirty="0">
                <a:solidFill>
                  <a:schemeClr val="accent1">
                    <a:lumMod val="75000"/>
                  </a:schemeClr>
                </a:solidFill>
                <a:latin typeface="Book Antiqua" pitchFamily="18" charset="0"/>
              </a:rPr>
              <a:t>e</a:t>
            </a:r>
            <a:endParaRPr lang="en-US" sz="3600" b="1" dirty="0">
              <a:solidFill>
                <a:schemeClr val="accent1">
                  <a:lumMod val="75000"/>
                </a:schemeClr>
              </a:solidFill>
              <a:latin typeface="Book Antiqua" pitchFamily="18" charset="0"/>
            </a:endParaRPr>
          </a:p>
          <a:p>
            <a:pPr algn="just"/>
            <a:r>
              <a:rPr lang="en-US" sz="2000" dirty="0">
                <a:latin typeface="Book Antiqua" pitchFamily="18" charset="0"/>
              </a:rPr>
              <a:t>People in Cyprus appreciate good food. In fact, most of the social</a:t>
            </a:r>
            <a:r>
              <a:rPr lang="cs-CZ" sz="2000" dirty="0">
                <a:latin typeface="Book Antiqua" pitchFamily="18" charset="0"/>
              </a:rPr>
              <a:t> </a:t>
            </a:r>
            <a:r>
              <a:rPr lang="en-US" sz="2000" dirty="0">
                <a:latin typeface="Book Antiqua" pitchFamily="18" charset="0"/>
              </a:rPr>
              <a:t>outings and relationships revolve around food! And that’s food that is</a:t>
            </a:r>
            <a:r>
              <a:rPr lang="cs-CZ" sz="2000" dirty="0">
                <a:latin typeface="Book Antiqua" pitchFamily="18" charset="0"/>
              </a:rPr>
              <a:t> </a:t>
            </a:r>
            <a:r>
              <a:rPr lang="en-US" sz="2000" dirty="0">
                <a:latin typeface="Book Antiqua" pitchFamily="18" charset="0"/>
              </a:rPr>
              <a:t>coming in a lot of variety and large quantities for massive stomachs!</a:t>
            </a:r>
          </a:p>
          <a:p>
            <a:pPr algn="just"/>
            <a:r>
              <a:rPr lang="en-US" sz="2000" dirty="0">
                <a:latin typeface="Book Antiqua" pitchFamily="18" charset="0"/>
              </a:rPr>
              <a:t>While in Cyprus it’s a must that you try:</a:t>
            </a:r>
          </a:p>
          <a:p>
            <a:pPr algn="just"/>
            <a:r>
              <a:rPr lang="en-US" sz="2000" dirty="0">
                <a:latin typeface="Book Antiqua" pitchFamily="18" charset="0"/>
              </a:rPr>
              <a:t>• </a:t>
            </a:r>
            <a:r>
              <a:rPr lang="en-US" sz="2000" dirty="0">
                <a:solidFill>
                  <a:schemeClr val="accent1">
                    <a:lumMod val="75000"/>
                  </a:schemeClr>
                </a:solidFill>
                <a:latin typeface="Book Antiqua" pitchFamily="18" charset="0"/>
              </a:rPr>
              <a:t>Cypriot </a:t>
            </a:r>
            <a:r>
              <a:rPr lang="en-US" sz="2000" dirty="0" err="1">
                <a:solidFill>
                  <a:schemeClr val="accent1">
                    <a:lumMod val="75000"/>
                  </a:schemeClr>
                </a:solidFill>
                <a:latin typeface="Book Antiqua" pitchFamily="18" charset="0"/>
              </a:rPr>
              <a:t>meze</a:t>
            </a:r>
            <a:r>
              <a:rPr lang="en-US" sz="2000" dirty="0">
                <a:solidFill>
                  <a:schemeClr val="accent1">
                    <a:lumMod val="75000"/>
                  </a:schemeClr>
                </a:solidFill>
                <a:latin typeface="Book Antiqua" pitchFamily="18" charset="0"/>
              </a:rPr>
              <a:t> </a:t>
            </a:r>
            <a:r>
              <a:rPr lang="en-US" sz="2000" dirty="0">
                <a:latin typeface="Book Antiqua" pitchFamily="18" charset="0"/>
              </a:rPr>
              <a:t>(appetizers akin to Spanish tapas) are an art form.</a:t>
            </a:r>
            <a:r>
              <a:rPr lang="cs-CZ" sz="2000" dirty="0">
                <a:latin typeface="Book Antiqua" pitchFamily="18" charset="0"/>
              </a:rPr>
              <a:t> </a:t>
            </a:r>
            <a:r>
              <a:rPr lang="en-US" sz="2000" dirty="0" err="1">
                <a:latin typeface="Book Antiqua" pitchFamily="18" charset="0"/>
              </a:rPr>
              <a:t>Meze</a:t>
            </a:r>
            <a:r>
              <a:rPr lang="en-US" sz="2000" dirty="0">
                <a:latin typeface="Book Antiqua" pitchFamily="18" charset="0"/>
              </a:rPr>
              <a:t> are available in a meat variety or fish variety but quite</a:t>
            </a:r>
            <a:r>
              <a:rPr lang="cs-CZ" sz="2000" dirty="0">
                <a:latin typeface="Book Antiqua" pitchFamily="18" charset="0"/>
              </a:rPr>
              <a:t> </a:t>
            </a:r>
            <a:r>
              <a:rPr lang="en-US" sz="2000" dirty="0">
                <a:latin typeface="Book Antiqua" pitchFamily="18" charset="0"/>
              </a:rPr>
              <a:t>often come as a mixed batch, which is rather pleasing.</a:t>
            </a:r>
          </a:p>
          <a:p>
            <a:pPr algn="just"/>
            <a:r>
              <a:rPr lang="en-US" sz="2000" dirty="0">
                <a:latin typeface="Book Antiqua" pitchFamily="18" charset="0"/>
              </a:rPr>
              <a:t>• </a:t>
            </a:r>
            <a:r>
              <a:rPr lang="en-US" sz="2000" dirty="0" err="1">
                <a:solidFill>
                  <a:schemeClr val="accent1">
                    <a:lumMod val="75000"/>
                  </a:schemeClr>
                </a:solidFill>
                <a:latin typeface="Book Antiqua" pitchFamily="18" charset="0"/>
              </a:rPr>
              <a:t>Sheftalia</a:t>
            </a:r>
            <a:r>
              <a:rPr lang="en-US" sz="2000" dirty="0">
                <a:latin typeface="Book Antiqua" pitchFamily="18" charset="0"/>
              </a:rPr>
              <a:t> which is a kind of sausage without skin. The filling of </a:t>
            </a:r>
            <a:r>
              <a:rPr lang="en-US" sz="2000" dirty="0" err="1">
                <a:latin typeface="Book Antiqua" pitchFamily="18" charset="0"/>
              </a:rPr>
              <a:t>Sheftalia</a:t>
            </a:r>
            <a:r>
              <a:rPr lang="en-US" sz="2000" dirty="0">
                <a:latin typeface="Book Antiqua" pitchFamily="18" charset="0"/>
              </a:rPr>
              <a:t> is made of ground</a:t>
            </a:r>
            <a:r>
              <a:rPr lang="cs-CZ" sz="2000" dirty="0">
                <a:latin typeface="Book Antiqua" pitchFamily="18" charset="0"/>
              </a:rPr>
              <a:t> </a:t>
            </a:r>
            <a:r>
              <a:rPr lang="en-US" sz="2000" dirty="0">
                <a:latin typeface="Book Antiqua" pitchFamily="18" charset="0"/>
              </a:rPr>
              <a:t>pork or lamb shoulder and leg. It is mixed with fine chopped onions and parsley and</a:t>
            </a:r>
            <a:r>
              <a:rPr lang="cs-CZ" sz="2000" dirty="0">
                <a:latin typeface="Book Antiqua" pitchFamily="18" charset="0"/>
              </a:rPr>
              <a:t> </a:t>
            </a:r>
            <a:r>
              <a:rPr lang="en-US" sz="2000" dirty="0">
                <a:latin typeface="Book Antiqua" pitchFamily="18" charset="0"/>
              </a:rPr>
              <a:t>seasoned with salt and pepper. Instead of sausage casing it uses caulk fat, the membrane</a:t>
            </a:r>
            <a:r>
              <a:rPr lang="cs-CZ" sz="2000" dirty="0">
                <a:latin typeface="Book Antiqua" pitchFamily="18" charset="0"/>
              </a:rPr>
              <a:t> </a:t>
            </a:r>
            <a:r>
              <a:rPr lang="en-US" sz="2000" dirty="0">
                <a:latin typeface="Book Antiqua" pitchFamily="18" charset="0"/>
              </a:rPr>
              <a:t>that covers the stomach of a lamb or pig, to wrap the ingredients. In words it may not</a:t>
            </a:r>
            <a:r>
              <a:rPr lang="cs-CZ" sz="2000" dirty="0">
                <a:latin typeface="Book Antiqua" pitchFamily="18" charset="0"/>
              </a:rPr>
              <a:t> </a:t>
            </a:r>
            <a:r>
              <a:rPr lang="en-US" sz="2000" dirty="0">
                <a:latin typeface="Book Antiqua" pitchFamily="18" charset="0"/>
              </a:rPr>
              <a:t>sound so good but in the mouth it is simply yummy </a:t>
            </a:r>
            <a:r>
              <a:rPr lang="en-US" sz="2000" dirty="0" err="1">
                <a:latin typeface="Book Antiqua" pitchFamily="18" charset="0"/>
              </a:rPr>
              <a:t>yummy</a:t>
            </a:r>
            <a:r>
              <a:rPr lang="en-US" sz="2000" dirty="0">
                <a:latin typeface="Book Antiqua" pitchFamily="18" charset="0"/>
              </a:rPr>
              <a:t>!!!</a:t>
            </a:r>
          </a:p>
          <a:p>
            <a:pPr algn="just"/>
            <a:r>
              <a:rPr lang="en-US" sz="2000" dirty="0">
                <a:latin typeface="Book Antiqua" pitchFamily="18" charset="0"/>
              </a:rPr>
              <a:t>• </a:t>
            </a:r>
            <a:r>
              <a:rPr lang="en-US" sz="2000" dirty="0" err="1">
                <a:solidFill>
                  <a:schemeClr val="accent1">
                    <a:lumMod val="75000"/>
                  </a:schemeClr>
                </a:solidFill>
                <a:latin typeface="Book Antiqua" pitchFamily="18" charset="0"/>
              </a:rPr>
              <a:t>Halloumi</a:t>
            </a:r>
            <a:r>
              <a:rPr lang="en-US" sz="2000" dirty="0">
                <a:latin typeface="Book Antiqua" pitchFamily="18" charset="0"/>
              </a:rPr>
              <a:t> is a uniquely Cypriot cheese, made from a mix of cow's and sheep's milk. Hard</a:t>
            </a:r>
            <a:r>
              <a:rPr lang="cs-CZ" sz="2000" dirty="0">
                <a:latin typeface="Book Antiqua" pitchFamily="18" charset="0"/>
              </a:rPr>
              <a:t> </a:t>
            </a:r>
            <a:r>
              <a:rPr lang="en-US" sz="2000" dirty="0">
                <a:latin typeface="Book Antiqua" pitchFamily="18" charset="0"/>
              </a:rPr>
              <a:t>and salty when raw, it mellows and softens when cooked and is hence often served grilled.</a:t>
            </a:r>
            <a:endParaRPr lang="cs-CZ" sz="2000" dirty="0">
              <a:latin typeface="Book Antiqua" pitchFamily="18" charset="0"/>
            </a:endParaRPr>
          </a:p>
          <a:p>
            <a:pPr algn="just"/>
            <a:endParaRPr lang="en-US" sz="2000" dirty="0">
              <a:latin typeface="Book Antiqua" pitchFamily="18" charset="0"/>
            </a:endParaRPr>
          </a:p>
          <a:p>
            <a:pPr algn="just"/>
            <a:r>
              <a:rPr lang="en-US" sz="2000" dirty="0">
                <a:latin typeface="Book Antiqua" pitchFamily="18" charset="0"/>
              </a:rPr>
              <a:t>And of course this is just a short list. There are plenty</a:t>
            </a:r>
            <a:r>
              <a:rPr lang="cs-CZ" sz="2000" dirty="0">
                <a:latin typeface="Book Antiqua" pitchFamily="18" charset="0"/>
              </a:rPr>
              <a:t> </a:t>
            </a:r>
            <a:r>
              <a:rPr lang="en-US" sz="2000" dirty="0">
                <a:latin typeface="Book Antiqua" pitchFamily="18" charset="0"/>
              </a:rPr>
              <a:t>more</a:t>
            </a:r>
            <a:r>
              <a:rPr lang="cs-CZ" sz="2000" dirty="0">
                <a:latin typeface="Book Antiqua" pitchFamily="18" charset="0"/>
              </a:rPr>
              <a:t> </a:t>
            </a:r>
            <a:r>
              <a:rPr lang="en-US" sz="2000" dirty="0">
                <a:latin typeface="Book Antiqua" pitchFamily="18" charset="0"/>
              </a:rPr>
              <a:t>tastes and dishes to try!</a:t>
            </a:r>
          </a:p>
          <a:p>
            <a:endParaRPr lang="en-US" sz="2000" dirty="0">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39"/>
            <a:ext cx="8568952" cy="3477875"/>
          </a:xfrm>
          <a:prstGeom prst="rect">
            <a:avLst/>
          </a:prstGeom>
        </p:spPr>
        <p:txBody>
          <a:bodyPr wrap="square">
            <a:spAutoFit/>
          </a:bodyPr>
          <a:lstStyle/>
          <a:p>
            <a:pPr algn="just"/>
            <a:r>
              <a:rPr lang="en-US" sz="2000" dirty="0">
                <a:latin typeface="Book Antiqua" pitchFamily="18" charset="0"/>
              </a:rPr>
              <a:t>Another important thing about Cyprus is</a:t>
            </a:r>
            <a:r>
              <a:rPr lang="cs-CZ" sz="2000" dirty="0">
                <a:latin typeface="Book Antiqua" pitchFamily="18" charset="0"/>
              </a:rPr>
              <a:t> </a:t>
            </a:r>
            <a:r>
              <a:rPr lang="en-US" sz="2000" dirty="0">
                <a:latin typeface="Book Antiqua" pitchFamily="18" charset="0"/>
              </a:rPr>
              <a:t>the social life of Cypriots who normally spend their</a:t>
            </a:r>
            <a:r>
              <a:rPr lang="cs-CZ" sz="2000" dirty="0">
                <a:latin typeface="Book Antiqua" pitchFamily="18" charset="0"/>
              </a:rPr>
              <a:t> </a:t>
            </a:r>
            <a:r>
              <a:rPr lang="en-US" sz="2000" dirty="0">
                <a:latin typeface="Book Antiqua" pitchFamily="18" charset="0"/>
              </a:rPr>
              <a:t>free time (mornings, afternoons, evenings, we</a:t>
            </a:r>
          </a:p>
          <a:p>
            <a:pPr algn="just"/>
            <a:r>
              <a:rPr lang="en-US" sz="2000" dirty="0">
                <a:latin typeface="Book Antiqua" pitchFamily="18" charset="0"/>
              </a:rPr>
              <a:t>simply don’t mind) going for coffee in several</a:t>
            </a:r>
            <a:r>
              <a:rPr lang="cs-CZ" sz="2000" dirty="0">
                <a:latin typeface="Book Antiqua" pitchFamily="18" charset="0"/>
              </a:rPr>
              <a:t> </a:t>
            </a:r>
            <a:r>
              <a:rPr lang="en-US" sz="2000" dirty="0">
                <a:latin typeface="Book Antiqua" pitchFamily="18" charset="0"/>
              </a:rPr>
              <a:t>coffee shops around the city, that stay open until</a:t>
            </a:r>
            <a:r>
              <a:rPr lang="cs-CZ" sz="2000" dirty="0">
                <a:latin typeface="Book Antiqua" pitchFamily="18" charset="0"/>
              </a:rPr>
              <a:t> </a:t>
            </a:r>
            <a:r>
              <a:rPr lang="en-US" sz="2000" dirty="0">
                <a:latin typeface="Book Antiqua" pitchFamily="18" charset="0"/>
              </a:rPr>
              <a:t>around one o’clock at night! Coffee is quite</a:t>
            </a:r>
          </a:p>
          <a:p>
            <a:pPr algn="just"/>
            <a:r>
              <a:rPr lang="en-US" sz="2000" dirty="0">
                <a:latin typeface="Book Antiqua" pitchFamily="18" charset="0"/>
              </a:rPr>
              <a:t>popular even at 10 or 11 pm and what is also very</a:t>
            </a:r>
            <a:r>
              <a:rPr lang="cs-CZ" sz="2000" dirty="0">
                <a:latin typeface="Book Antiqua" pitchFamily="18" charset="0"/>
              </a:rPr>
              <a:t> </a:t>
            </a:r>
            <a:r>
              <a:rPr lang="en-US" sz="2000" dirty="0">
                <a:latin typeface="Book Antiqua" pitchFamily="18" charset="0"/>
              </a:rPr>
              <a:t>popular is the special </a:t>
            </a:r>
            <a:r>
              <a:rPr lang="en-US" sz="2000" dirty="0" err="1">
                <a:latin typeface="Book Antiqua" pitchFamily="18" charset="0"/>
              </a:rPr>
              <a:t>frappé</a:t>
            </a:r>
            <a:r>
              <a:rPr lang="en-US" sz="2000" dirty="0">
                <a:latin typeface="Book Antiqua" pitchFamily="18" charset="0"/>
              </a:rPr>
              <a:t> (foam-covered iced</a:t>
            </a:r>
            <a:r>
              <a:rPr lang="cs-CZ" sz="2000" dirty="0">
                <a:latin typeface="Book Antiqua" pitchFamily="18" charset="0"/>
              </a:rPr>
              <a:t> </a:t>
            </a:r>
            <a:r>
              <a:rPr lang="en-US" sz="2000" dirty="0">
                <a:latin typeface="Book Antiqua" pitchFamily="18" charset="0"/>
              </a:rPr>
              <a:t>coffee drink made from instant coffee), which seems</a:t>
            </a:r>
            <a:r>
              <a:rPr lang="cs-CZ" sz="2000" dirty="0">
                <a:latin typeface="Book Antiqua" pitchFamily="18" charset="0"/>
              </a:rPr>
              <a:t> </a:t>
            </a:r>
            <a:r>
              <a:rPr lang="en-US" sz="2000" dirty="0">
                <a:latin typeface="Book Antiqua" pitchFamily="18" charset="0"/>
              </a:rPr>
              <a:t>to be something like a Greek coffee invention. Later during the evenings people</a:t>
            </a:r>
            <a:r>
              <a:rPr lang="cs-CZ" sz="2000" dirty="0">
                <a:latin typeface="Book Antiqua" pitchFamily="18" charset="0"/>
              </a:rPr>
              <a:t> </a:t>
            </a:r>
            <a:r>
              <a:rPr lang="en-US" sz="2000" dirty="0">
                <a:latin typeface="Book Antiqua" pitchFamily="18" charset="0"/>
              </a:rPr>
              <a:t>hit the clubs at around 12:30 with the party lasting until the early hours of the</a:t>
            </a:r>
            <a:r>
              <a:rPr lang="cs-CZ" sz="2000" dirty="0">
                <a:latin typeface="Book Antiqua" pitchFamily="18" charset="0"/>
              </a:rPr>
              <a:t> </a:t>
            </a:r>
            <a:r>
              <a:rPr lang="en-US" sz="2000" dirty="0">
                <a:latin typeface="Book Antiqua" pitchFamily="18" charset="0"/>
              </a:rPr>
              <a:t>morning, when again they try to get rid of the hangover with more food at local fast food</a:t>
            </a:r>
            <a:r>
              <a:rPr lang="cs-CZ" sz="2000" dirty="0">
                <a:latin typeface="Book Antiqua" pitchFamily="18" charset="0"/>
              </a:rPr>
              <a:t> </a:t>
            </a:r>
            <a:r>
              <a:rPr lang="en-US" sz="2000" dirty="0">
                <a:latin typeface="Book Antiqua" pitchFamily="18" charset="0"/>
              </a:rPr>
              <a:t>restaurants.</a:t>
            </a:r>
            <a:endParaRPr lang="cs-CZ" sz="2000" dirty="0">
              <a:latin typeface="Book Antiqua" pitchFamily="18" charset="0"/>
            </a:endParaRPr>
          </a:p>
          <a:p>
            <a:endParaRPr lang="cs-CZ" sz="2000" dirty="0">
              <a:latin typeface="Book Antiqua" pitchFamily="18" charset="0"/>
            </a:endParaRPr>
          </a:p>
        </p:txBody>
      </p:sp>
      <p:sp>
        <p:nvSpPr>
          <p:cNvPr id="3" name="Obdélník 2"/>
          <p:cNvSpPr/>
          <p:nvPr/>
        </p:nvSpPr>
        <p:spPr>
          <a:xfrm>
            <a:off x="323528" y="4221088"/>
            <a:ext cx="8136904" cy="1938992"/>
          </a:xfrm>
          <a:prstGeom prst="rect">
            <a:avLst/>
          </a:prstGeom>
        </p:spPr>
        <p:txBody>
          <a:bodyPr wrap="square">
            <a:spAutoFit/>
          </a:bodyPr>
          <a:lstStyle/>
          <a:p>
            <a:r>
              <a:rPr lang="en-US" sz="2000" b="1" dirty="0">
                <a:latin typeface="Book Antiqua" pitchFamily="18" charset="0"/>
              </a:rPr>
              <a:t>For more information visit:</a:t>
            </a:r>
          </a:p>
          <a:p>
            <a:r>
              <a:rPr lang="en-US" sz="2000" dirty="0">
                <a:solidFill>
                  <a:schemeClr val="accent1">
                    <a:lumMod val="75000"/>
                  </a:schemeClr>
                </a:solidFill>
                <a:latin typeface="Book Antiqua" pitchFamily="18" charset="0"/>
              </a:rPr>
              <a:t>1. http://www.visitcyprus.com/</a:t>
            </a:r>
          </a:p>
          <a:p>
            <a:r>
              <a:rPr lang="en-US" sz="2000" dirty="0">
                <a:solidFill>
                  <a:schemeClr val="accent1">
                    <a:lumMod val="75000"/>
                  </a:schemeClr>
                </a:solidFill>
                <a:latin typeface="Book Antiqua" pitchFamily="18" charset="0"/>
              </a:rPr>
              <a:t>2. </a:t>
            </a:r>
            <a:r>
              <a:rPr lang="en-US" sz="2000" dirty="0">
                <a:solidFill>
                  <a:schemeClr val="accent1">
                    <a:lumMod val="75000"/>
                  </a:schemeClr>
                </a:solidFill>
                <a:latin typeface="Book Antiqua" pitchFamily="18" charset="0"/>
                <a:hlinkClick r:id="rId2"/>
              </a:rPr>
              <a:t>http://www.heartcyprus.com/</a:t>
            </a:r>
            <a:endParaRPr lang="cs-CZ" sz="2000" dirty="0">
              <a:solidFill>
                <a:schemeClr val="accent1">
                  <a:lumMod val="75000"/>
                </a:schemeClr>
              </a:solidFill>
              <a:latin typeface="Book Antiqua" pitchFamily="18" charset="0"/>
            </a:endParaRPr>
          </a:p>
          <a:p>
            <a:r>
              <a:rPr lang="en-US" sz="2000" dirty="0">
                <a:latin typeface="Book Antiqua" pitchFamily="18" charset="0"/>
              </a:rPr>
              <a:t>and follow these </a:t>
            </a:r>
            <a:r>
              <a:rPr lang="en-US" sz="2000" dirty="0" err="1">
                <a:latin typeface="Book Antiqua" pitchFamily="18" charset="0"/>
              </a:rPr>
              <a:t>facebook</a:t>
            </a:r>
            <a:r>
              <a:rPr lang="en-US" sz="2000" dirty="0">
                <a:latin typeface="Book Antiqua" pitchFamily="18" charset="0"/>
              </a:rPr>
              <a:t> pages:</a:t>
            </a:r>
          </a:p>
          <a:p>
            <a:r>
              <a:rPr lang="en-US" sz="2000" dirty="0">
                <a:solidFill>
                  <a:schemeClr val="accent1">
                    <a:lumMod val="75000"/>
                  </a:schemeClr>
                </a:solidFill>
                <a:latin typeface="Book Antiqua" pitchFamily="18" charset="0"/>
              </a:rPr>
              <a:t>3. https://www.facebook.com/VisitCyprus.cy/?fref=ts</a:t>
            </a:r>
          </a:p>
          <a:p>
            <a:r>
              <a:rPr lang="en-US" sz="2000" dirty="0">
                <a:solidFill>
                  <a:schemeClr val="accent1">
                    <a:lumMod val="75000"/>
                  </a:schemeClr>
                </a:solidFill>
                <a:latin typeface="Book Antiqua" pitchFamily="18" charset="0"/>
              </a:rPr>
              <a:t>4. https://www.facebook.com/HeartCyprus/</a:t>
            </a:r>
            <a:endParaRPr lang="cs-CZ" sz="2000" dirty="0">
              <a:solidFill>
                <a:schemeClr val="accent1">
                  <a:lumMod val="75000"/>
                </a:schemeClr>
              </a:solidFill>
              <a:latin typeface="Book Antiqua" pitchFamily="18" charset="0"/>
            </a:endParaRPr>
          </a:p>
        </p:txBody>
      </p:sp>
      <p:pic>
        <p:nvPicPr>
          <p:cNvPr id="2050" name="Picture 2" descr="VÃ½sledek obrÃ¡zku pro lidi s kÃ¡vou  kreslÃ©nÃ© obrÃ¡zky"/>
          <p:cNvPicPr>
            <a:picLocks noChangeAspect="1" noChangeArrowheads="1"/>
          </p:cNvPicPr>
          <p:nvPr/>
        </p:nvPicPr>
        <p:blipFill>
          <a:blip r:embed="rId3" cstate="print"/>
          <a:srcRect/>
          <a:stretch>
            <a:fillRect/>
          </a:stretch>
        </p:blipFill>
        <p:spPr bwMode="auto">
          <a:xfrm>
            <a:off x="5364088" y="3501008"/>
            <a:ext cx="2467105" cy="17053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260648"/>
            <a:ext cx="4865434" cy="923330"/>
          </a:xfrm>
          <a:prstGeom prst="rect">
            <a:avLst/>
          </a:prstGeom>
          <a:noFill/>
        </p:spPr>
        <p:txBody>
          <a:bodyPr wrap="none" rtlCol="0">
            <a:spAutoFit/>
          </a:bodyPr>
          <a:lstStyle/>
          <a:p>
            <a:r>
              <a:rPr lang="cs-CZ" sz="3600" b="1" dirty="0">
                <a:solidFill>
                  <a:schemeClr val="accent1">
                    <a:lumMod val="75000"/>
                  </a:schemeClr>
                </a:solidFill>
                <a:latin typeface="Book Antiqua" pitchFamily="18" charset="0"/>
              </a:rPr>
              <a:t>How to apply for ES</a:t>
            </a:r>
            <a:r>
              <a:rPr lang="en-US" sz="3600" b="1" dirty="0">
                <a:solidFill>
                  <a:schemeClr val="accent1">
                    <a:lumMod val="75000"/>
                  </a:schemeClr>
                </a:solidFill>
                <a:latin typeface="Book Antiqua" pitchFamily="18" charset="0"/>
              </a:rPr>
              <a:t>C</a:t>
            </a:r>
            <a:r>
              <a:rPr lang="cs-CZ" dirty="0"/>
              <a:t> </a:t>
            </a:r>
          </a:p>
          <a:p>
            <a:endParaRPr lang="cs-CZ" dirty="0"/>
          </a:p>
        </p:txBody>
      </p:sp>
      <p:sp>
        <p:nvSpPr>
          <p:cNvPr id="6" name="Obdélník 5"/>
          <p:cNvSpPr/>
          <p:nvPr/>
        </p:nvSpPr>
        <p:spPr>
          <a:xfrm>
            <a:off x="179512" y="1124744"/>
            <a:ext cx="8568952" cy="2554545"/>
          </a:xfrm>
          <a:prstGeom prst="rect">
            <a:avLst/>
          </a:prstGeom>
        </p:spPr>
        <p:txBody>
          <a:bodyPr wrap="square">
            <a:spAutoFit/>
          </a:bodyPr>
          <a:lstStyle/>
          <a:p>
            <a:pPr algn="just">
              <a:buFont typeface="Wingdings" pitchFamily="2" charset="2"/>
              <a:buChar char="Ø"/>
            </a:pPr>
            <a:r>
              <a:rPr lang="cs-CZ" sz="2000" dirty="0">
                <a:latin typeface="Book Antiqua" pitchFamily="18" charset="0"/>
              </a:rPr>
              <a:t> S</a:t>
            </a:r>
            <a:r>
              <a:rPr lang="en-US" sz="2000" dirty="0">
                <a:latin typeface="Book Antiqua" pitchFamily="18" charset="0"/>
              </a:rPr>
              <a:t>end a </a:t>
            </a:r>
            <a:r>
              <a:rPr lang="en-US" sz="2000" b="1" dirty="0">
                <a:latin typeface="Book Antiqua" pitchFamily="18" charset="0"/>
              </a:rPr>
              <a:t>motivation letter </a:t>
            </a:r>
            <a:r>
              <a:rPr lang="en-US" sz="2000" dirty="0">
                <a:latin typeface="Book Antiqua" pitchFamily="18" charset="0"/>
              </a:rPr>
              <a:t>and </a:t>
            </a:r>
            <a:r>
              <a:rPr lang="en-US" sz="2000" b="1" dirty="0">
                <a:latin typeface="Book Antiqua" pitchFamily="18" charset="0"/>
              </a:rPr>
              <a:t>CV</a:t>
            </a:r>
            <a:r>
              <a:rPr lang="en-US" sz="2000" dirty="0">
                <a:latin typeface="Book Antiqua" pitchFamily="18" charset="0"/>
              </a:rPr>
              <a:t> via email to </a:t>
            </a:r>
            <a:r>
              <a:rPr lang="cs-CZ" sz="2000" dirty="0">
                <a:latin typeface="Book Antiqua" pitchFamily="18" charset="0"/>
              </a:rPr>
              <a:t>YEU </a:t>
            </a:r>
            <a:r>
              <a:rPr lang="cs-CZ" sz="2000" dirty="0" err="1">
                <a:latin typeface="Book Antiqua" pitchFamily="18" charset="0"/>
              </a:rPr>
              <a:t>Cyprus</a:t>
            </a:r>
            <a:r>
              <a:rPr lang="cs-CZ" sz="2000" dirty="0">
                <a:latin typeface="Book Antiqua" pitchFamily="18" charset="0"/>
              </a:rPr>
              <a:t>.</a:t>
            </a:r>
            <a:r>
              <a:rPr lang="en-US" sz="2000" dirty="0">
                <a:latin typeface="Book Antiqua" pitchFamily="18" charset="0"/>
              </a:rPr>
              <a:t> As hinted by the title of it, in the motivation letter you should </a:t>
            </a:r>
            <a:r>
              <a:rPr lang="en-US" sz="2000" b="1" dirty="0">
                <a:latin typeface="Book Antiqua" pitchFamily="18" charset="0"/>
              </a:rPr>
              <a:t>explain your motivation</a:t>
            </a:r>
            <a:r>
              <a:rPr lang="en-US" sz="2000" dirty="0">
                <a:latin typeface="Book Antiqua" pitchFamily="18" charset="0"/>
              </a:rPr>
              <a:t> for volunteering at that particular </a:t>
            </a:r>
            <a:r>
              <a:rPr lang="cs-CZ" sz="2000" dirty="0" err="1">
                <a:latin typeface="Book Antiqua" pitchFamily="18" charset="0"/>
              </a:rPr>
              <a:t>project</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organization</a:t>
            </a:r>
            <a:r>
              <a:rPr lang="en-US" sz="2000" dirty="0">
                <a:latin typeface="Book Antiqua" pitchFamily="18" charset="0"/>
              </a:rPr>
              <a:t>. Include your hobbies and  particular skills in your CV – these are potentially more important during the selection criteria than experience gained through paid work. </a:t>
            </a:r>
            <a:endParaRPr lang="cs-CZ" sz="2000" dirty="0">
              <a:latin typeface="Book Antiqua" pitchFamily="18" charset="0"/>
            </a:endParaRPr>
          </a:p>
          <a:p>
            <a:pPr algn="just">
              <a:buFont typeface="Wingdings" pitchFamily="2" charset="2"/>
              <a:buChar char="Ø"/>
            </a:pPr>
            <a:r>
              <a:rPr lang="cs-CZ" sz="2000" dirty="0">
                <a:latin typeface="Book Antiqua" pitchFamily="18" charset="0"/>
              </a:rPr>
              <a:t> Fill in </a:t>
            </a:r>
            <a:r>
              <a:rPr lang="cs-CZ" sz="2000" dirty="0" err="1">
                <a:latin typeface="Book Antiqua" pitchFamily="18" charset="0"/>
              </a:rPr>
              <a:t>the</a:t>
            </a:r>
            <a:r>
              <a:rPr lang="cs-CZ" sz="2000" dirty="0">
                <a:latin typeface="Book Antiqua" pitchFamily="18" charset="0"/>
              </a:rPr>
              <a:t> </a:t>
            </a:r>
            <a:r>
              <a:rPr lang="cs-CZ" sz="2000" dirty="0" err="1">
                <a:latin typeface="Book Antiqua" pitchFamily="18" charset="0"/>
              </a:rPr>
              <a:t>application</a:t>
            </a:r>
            <a:r>
              <a:rPr lang="cs-CZ" sz="2000" dirty="0">
                <a:latin typeface="Book Antiqua" pitchFamily="18" charset="0"/>
              </a:rPr>
              <a:t> </a:t>
            </a:r>
            <a:r>
              <a:rPr lang="cs-CZ" sz="2000" dirty="0" err="1">
                <a:latin typeface="Book Antiqua" pitchFamily="18" charset="0"/>
              </a:rPr>
              <a:t>form</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send</a:t>
            </a:r>
            <a:r>
              <a:rPr lang="cs-CZ" sz="2000" dirty="0">
                <a:latin typeface="Book Antiqua" pitchFamily="18" charset="0"/>
              </a:rPr>
              <a:t> </a:t>
            </a:r>
            <a:r>
              <a:rPr lang="cs-CZ" sz="2000" dirty="0" err="1">
                <a:latin typeface="Book Antiqua" pitchFamily="18" charset="0"/>
              </a:rPr>
              <a:t>it</a:t>
            </a:r>
            <a:r>
              <a:rPr lang="cs-CZ" sz="2000" dirty="0">
                <a:latin typeface="Book Antiqua" pitchFamily="18" charset="0"/>
              </a:rPr>
              <a:t> via email to YEU </a:t>
            </a:r>
            <a:r>
              <a:rPr lang="cs-CZ" sz="2000" dirty="0" err="1">
                <a:latin typeface="Book Antiqua" pitchFamily="18" charset="0"/>
              </a:rPr>
              <a:t>Cyprus</a:t>
            </a:r>
            <a:r>
              <a:rPr lang="cs-CZ" sz="2000" dirty="0">
                <a:latin typeface="Book Antiqua" pitchFamily="18" charset="0"/>
              </a:rPr>
              <a:t>, by </a:t>
            </a:r>
            <a:r>
              <a:rPr lang="cs-CZ" sz="2000" dirty="0" err="1">
                <a:latin typeface="Book Antiqua" pitchFamily="18" charset="0"/>
              </a:rPr>
              <a:t>the</a:t>
            </a:r>
            <a:r>
              <a:rPr lang="cs-CZ" sz="2000" dirty="0">
                <a:latin typeface="Book Antiqua" pitchFamily="18" charset="0"/>
              </a:rPr>
              <a:t> 28th </a:t>
            </a:r>
            <a:r>
              <a:rPr lang="cs-CZ" sz="2000" dirty="0" err="1">
                <a:latin typeface="Book Antiqua" pitchFamily="18" charset="0"/>
              </a:rPr>
              <a:t>of</a:t>
            </a:r>
            <a:r>
              <a:rPr lang="cs-CZ" sz="2000" dirty="0">
                <a:latin typeface="Book Antiqua" pitchFamily="18" charset="0"/>
              </a:rPr>
              <a:t> </a:t>
            </a:r>
            <a:r>
              <a:rPr lang="cs-CZ" sz="2000" dirty="0" err="1">
                <a:latin typeface="Book Antiqua" pitchFamily="18" charset="0"/>
              </a:rPr>
              <a:t>February</a:t>
            </a:r>
            <a:r>
              <a:rPr lang="cs-CZ" sz="2000" dirty="0">
                <a:latin typeface="Book Antiqua" pitchFamily="18" charset="0"/>
              </a:rPr>
              <a:t> 2019.</a:t>
            </a:r>
          </a:p>
        </p:txBody>
      </p:sp>
      <p:pic>
        <p:nvPicPr>
          <p:cNvPr id="39942" name="Picture 6" descr="SouvisejÃ­cÃ­ obrÃ¡zek"/>
          <p:cNvPicPr>
            <a:picLocks noChangeAspect="1" noChangeArrowheads="1"/>
          </p:cNvPicPr>
          <p:nvPr/>
        </p:nvPicPr>
        <p:blipFill>
          <a:blip r:embed="rId2" cstate="print"/>
          <a:srcRect/>
          <a:stretch>
            <a:fillRect/>
          </a:stretch>
        </p:blipFill>
        <p:spPr bwMode="auto">
          <a:xfrm>
            <a:off x="1907704" y="3796036"/>
            <a:ext cx="5436096" cy="30619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908720"/>
            <a:ext cx="8568952" cy="5139869"/>
          </a:xfrm>
          <a:prstGeom prst="rect">
            <a:avLst/>
          </a:prstGeom>
        </p:spPr>
        <p:txBody>
          <a:bodyPr wrap="square">
            <a:spAutoFit/>
          </a:bodyPr>
          <a:lstStyle/>
          <a:p>
            <a:pPr algn="ctr"/>
            <a:r>
              <a:rPr lang="en-US" sz="4400" b="1" dirty="0">
                <a:solidFill>
                  <a:schemeClr val="accent1">
                    <a:lumMod val="75000"/>
                  </a:schemeClr>
                </a:solidFill>
                <a:latin typeface="Book Antiqua" pitchFamily="18" charset="0"/>
              </a:rPr>
              <a:t>We look forward to meeting you!!!</a:t>
            </a:r>
          </a:p>
          <a:p>
            <a:pPr algn="ctr"/>
            <a:endParaRPr lang="en-US" sz="2000" dirty="0">
              <a:latin typeface="Book Antiqua" pitchFamily="18" charset="0"/>
            </a:endParaRPr>
          </a:p>
          <a:p>
            <a:pPr algn="ctr"/>
            <a:r>
              <a:rPr lang="en-US" sz="2000" b="1" dirty="0">
                <a:solidFill>
                  <a:srgbClr val="00602B"/>
                </a:solidFill>
                <a:latin typeface="Book Antiqua" pitchFamily="18" charset="0"/>
              </a:rPr>
              <a:t>If you have any questions please don’t hesitate to contact us.</a:t>
            </a:r>
          </a:p>
          <a:p>
            <a:endParaRPr lang="cs-CZ" sz="2000" b="1" dirty="0">
              <a:solidFill>
                <a:srgbClr val="00602B"/>
              </a:solidFill>
              <a:latin typeface="Book Antiqua" pitchFamily="18" charset="0"/>
            </a:endParaRPr>
          </a:p>
          <a:p>
            <a:endParaRPr lang="cs-CZ" sz="2000" b="1" dirty="0">
              <a:solidFill>
                <a:srgbClr val="00602B"/>
              </a:solidFill>
              <a:latin typeface="Book Antiqua" pitchFamily="18" charset="0"/>
            </a:endParaRPr>
          </a:p>
          <a:p>
            <a:r>
              <a:rPr lang="en-US" sz="2000" b="1" dirty="0">
                <a:solidFill>
                  <a:srgbClr val="00602B"/>
                </a:solidFill>
                <a:latin typeface="Book Antiqua" pitchFamily="18" charset="0"/>
              </a:rPr>
              <a:t>Email: evs@yeu-cyprus.org</a:t>
            </a:r>
          </a:p>
          <a:p>
            <a:r>
              <a:rPr lang="cs-CZ" sz="2000" b="1" dirty="0">
                <a:solidFill>
                  <a:srgbClr val="00602B"/>
                </a:solidFill>
                <a:latin typeface="Book Antiqua" pitchFamily="18" charset="0"/>
              </a:rPr>
              <a:t>             </a:t>
            </a:r>
            <a:r>
              <a:rPr lang="en-US" sz="2000" b="1" dirty="0">
                <a:solidFill>
                  <a:srgbClr val="00602B"/>
                </a:solidFill>
                <a:latin typeface="Book Antiqua" pitchFamily="18" charset="0"/>
              </a:rPr>
              <a:t>info@yeucyprus.org</a:t>
            </a:r>
            <a:endParaRPr lang="cs-CZ" sz="2000" b="1" dirty="0">
              <a:solidFill>
                <a:srgbClr val="00602B"/>
              </a:solidFill>
              <a:latin typeface="Book Antiqua" pitchFamily="18" charset="0"/>
            </a:endParaRP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Phone number: 00357 99573646</a:t>
            </a: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Thank you!</a:t>
            </a: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The YEU Cyprus Team</a:t>
            </a:r>
            <a:endParaRPr lang="cs-CZ" sz="2000" b="1" dirty="0">
              <a:solidFill>
                <a:srgbClr val="00602B"/>
              </a:solidFill>
              <a:latin typeface="Book Antiqua" pitchFamily="18" charset="0"/>
            </a:endParaRPr>
          </a:p>
        </p:txBody>
      </p:sp>
      <p:pic>
        <p:nvPicPr>
          <p:cNvPr id="1028" name="Picture 4" descr="SouvisejÃ­cÃ­ obrÃ¡zek"/>
          <p:cNvPicPr>
            <a:picLocks noChangeAspect="1" noChangeArrowheads="1"/>
          </p:cNvPicPr>
          <p:nvPr/>
        </p:nvPicPr>
        <p:blipFill>
          <a:blip r:embed="rId2" cstate="print"/>
          <a:srcRect/>
          <a:stretch>
            <a:fillRect/>
          </a:stretch>
        </p:blipFill>
        <p:spPr bwMode="auto">
          <a:xfrm>
            <a:off x="4283968" y="3140968"/>
            <a:ext cx="3810000" cy="31813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260648"/>
            <a:ext cx="8640960" cy="4616648"/>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a:t>
            </a:r>
            <a:endParaRPr lang="cs-CZ" sz="3600" b="1" dirty="0">
              <a:solidFill>
                <a:schemeClr val="accent1">
                  <a:lumMod val="75000"/>
                </a:schemeClr>
              </a:solidFill>
              <a:latin typeface="Book Antiqua" pitchFamily="18" charset="0"/>
            </a:endParaRPr>
          </a:p>
          <a:p>
            <a:endParaRPr lang="cs-CZ" dirty="0"/>
          </a:p>
          <a:p>
            <a:pPr algn="just"/>
            <a:r>
              <a:rPr lang="en-US" sz="2000" b="1" dirty="0">
                <a:latin typeface="Book Antiqua" pitchFamily="18" charset="0"/>
              </a:rPr>
              <a:t>YEU Cyprus </a:t>
            </a:r>
            <a:r>
              <a:rPr lang="en-US" sz="2000" dirty="0">
                <a:latin typeface="Book Antiqua" pitchFamily="18" charset="0"/>
              </a:rPr>
              <a:t>stands for </a:t>
            </a:r>
            <a:r>
              <a:rPr lang="en-US" sz="2000" b="1" dirty="0">
                <a:latin typeface="Book Antiqua" pitchFamily="18" charset="0"/>
              </a:rPr>
              <a:t>Youth for Exchange </a:t>
            </a:r>
            <a:r>
              <a:rPr lang="en-US" sz="2000" dirty="0">
                <a:latin typeface="Book Antiqua" pitchFamily="18" charset="0"/>
              </a:rPr>
              <a:t>and </a:t>
            </a:r>
            <a:r>
              <a:rPr lang="en-US" sz="2000" b="1" dirty="0">
                <a:latin typeface="Book Antiqua" pitchFamily="18" charset="0"/>
              </a:rPr>
              <a:t>Understanding Cyprus </a:t>
            </a:r>
            <a:r>
              <a:rPr lang="en-US" sz="2000" dirty="0">
                <a:latin typeface="Book Antiqua" pitchFamily="18" charset="0"/>
              </a:rPr>
              <a:t>and it is a nonpolitical, non-governmental organization (NGO) based in Nicosia, Cyprus.</a:t>
            </a:r>
            <a:endParaRPr lang="cs-CZ" sz="2000" dirty="0">
              <a:latin typeface="Book Antiqua" pitchFamily="18" charset="0"/>
            </a:endParaRPr>
          </a:p>
          <a:p>
            <a:pPr algn="just"/>
            <a:endParaRPr lang="cs-CZ" sz="2000" dirty="0">
              <a:latin typeface="Book Antiqua" pitchFamily="18" charset="0"/>
            </a:endParaRPr>
          </a:p>
          <a:p>
            <a:pPr algn="just"/>
            <a:r>
              <a:rPr lang="en-US" sz="2000" dirty="0">
                <a:latin typeface="Book Antiqua" pitchFamily="18" charset="0"/>
              </a:rPr>
              <a:t> </a:t>
            </a:r>
            <a:r>
              <a:rPr lang="cs-CZ" sz="2000" dirty="0" err="1">
                <a:latin typeface="Book Antiqua" pitchFamily="18" charset="0"/>
              </a:rPr>
              <a:t>Since</a:t>
            </a:r>
            <a:r>
              <a:rPr lang="cs-CZ" sz="2000" dirty="0">
                <a:latin typeface="Book Antiqua" pitchFamily="18" charset="0"/>
              </a:rPr>
              <a:t> </a:t>
            </a:r>
            <a:r>
              <a:rPr lang="en-US" sz="2000" dirty="0">
                <a:latin typeface="Book Antiqua" pitchFamily="18" charset="0"/>
              </a:rPr>
              <a:t>1995</a:t>
            </a:r>
            <a:r>
              <a:rPr lang="cs-CZ" sz="2000" dirty="0">
                <a:latin typeface="Book Antiqua" pitchFamily="18" charset="0"/>
              </a:rPr>
              <a:t>, </a:t>
            </a:r>
            <a:r>
              <a:rPr lang="en-US" sz="2000" dirty="0">
                <a:latin typeface="Book Antiqua" pitchFamily="18" charset="0"/>
              </a:rPr>
              <a:t> the aim</a:t>
            </a:r>
            <a:r>
              <a:rPr lang="cs-CZ" sz="2000" dirty="0">
                <a:latin typeface="Book Antiqua" pitchFamily="18" charset="0"/>
              </a:rPr>
              <a:t> </a:t>
            </a:r>
            <a:r>
              <a:rPr lang="cs-CZ" sz="2000" dirty="0" err="1">
                <a:latin typeface="Book Antiqua" pitchFamily="18" charset="0"/>
              </a:rPr>
              <a:t>of</a:t>
            </a:r>
            <a:r>
              <a:rPr lang="cs-CZ" sz="2000" dirty="0">
                <a:latin typeface="Book Antiqua" pitchFamily="18" charset="0"/>
              </a:rPr>
              <a:t> YEU </a:t>
            </a:r>
            <a:r>
              <a:rPr lang="cs-CZ" sz="2000" dirty="0" err="1">
                <a:latin typeface="Book Antiqua" pitchFamily="18" charset="0"/>
              </a:rPr>
              <a:t>is</a:t>
            </a:r>
            <a:r>
              <a:rPr lang="en-US" sz="2000" dirty="0">
                <a:latin typeface="Book Antiqua" pitchFamily="18" charset="0"/>
              </a:rPr>
              <a:t> to foster closer co-operation and better understanding among </a:t>
            </a:r>
            <a:r>
              <a:rPr lang="cs-CZ" sz="2000" dirty="0" err="1">
                <a:latin typeface="Book Antiqua" pitchFamily="18" charset="0"/>
              </a:rPr>
              <a:t>youngsters</a:t>
            </a:r>
            <a:r>
              <a:rPr lang="en-US" sz="2000" dirty="0">
                <a:latin typeface="Book Antiqua" pitchFamily="18" charset="0"/>
              </a:rPr>
              <a:t> through the exchange of  experiences and ideas. </a:t>
            </a:r>
            <a:r>
              <a:rPr lang="cs-CZ" sz="2000" dirty="0" err="1">
                <a:latin typeface="Book Antiqua" pitchFamily="18" charset="0"/>
              </a:rPr>
              <a:t>It</a:t>
            </a:r>
            <a:r>
              <a:rPr lang="en-US" sz="2000" dirty="0">
                <a:latin typeface="Book Antiqua" pitchFamily="18" charset="0"/>
              </a:rPr>
              <a:t> is one of the biggest youth organization</a:t>
            </a:r>
            <a:r>
              <a:rPr lang="cs-CZ" sz="2000" dirty="0">
                <a:latin typeface="Book Antiqua" pitchFamily="18" charset="0"/>
              </a:rPr>
              <a:t>s</a:t>
            </a:r>
            <a:r>
              <a:rPr lang="en-US" sz="2000" dirty="0">
                <a:latin typeface="Book Antiqua" pitchFamily="18" charset="0"/>
              </a:rPr>
              <a:t> in Cyprus numbering more than 1000 members</a:t>
            </a:r>
            <a:r>
              <a:rPr lang="cs-CZ" sz="2000" dirty="0">
                <a:latin typeface="Book Antiqua" pitchFamily="18" charset="0"/>
              </a:rPr>
              <a:t> </a:t>
            </a:r>
            <a:r>
              <a:rPr lang="cs-CZ" sz="2000" dirty="0" err="1">
                <a:latin typeface="Book Antiqua" pitchFamily="18" charset="0"/>
              </a:rPr>
              <a:t>and</a:t>
            </a:r>
            <a:r>
              <a:rPr lang="en-US" sz="2000" dirty="0">
                <a:latin typeface="Book Antiqua" pitchFamily="18" charset="0"/>
              </a:rPr>
              <a:t> is considered one of the most active organization</a:t>
            </a:r>
            <a:r>
              <a:rPr lang="cs-CZ" sz="2000" dirty="0">
                <a:latin typeface="Book Antiqua" pitchFamily="18" charset="0"/>
              </a:rPr>
              <a:t>s</a:t>
            </a:r>
            <a:r>
              <a:rPr lang="en-US" sz="2000" dirty="0">
                <a:latin typeface="Book Antiqua" pitchFamily="18" charset="0"/>
              </a:rPr>
              <a:t> of the island</a:t>
            </a:r>
            <a:r>
              <a:rPr lang="cs-CZ" sz="2000" dirty="0">
                <a:latin typeface="Book Antiqua" pitchFamily="18" charset="0"/>
              </a:rPr>
              <a:t>, </a:t>
            </a:r>
            <a:r>
              <a:rPr lang="cs-CZ" sz="2000" dirty="0" err="1">
                <a:latin typeface="Book Antiqua" pitchFamily="18" charset="0"/>
              </a:rPr>
              <a:t>realizing</a:t>
            </a:r>
            <a:r>
              <a:rPr lang="cs-CZ" sz="2000" dirty="0">
                <a:latin typeface="Book Antiqua" pitchFamily="18" charset="0"/>
              </a:rPr>
              <a:t> </a:t>
            </a:r>
            <a:r>
              <a:rPr lang="en-US" sz="2000" dirty="0">
                <a:latin typeface="Book Antiqua" pitchFamily="18" charset="0"/>
              </a:rPr>
              <a:t>several activities both</a:t>
            </a:r>
            <a:r>
              <a:rPr lang="cs-CZ" sz="2000" dirty="0">
                <a:latin typeface="Book Antiqua" pitchFamily="18" charset="0"/>
              </a:rPr>
              <a:t> on </a:t>
            </a:r>
            <a:r>
              <a:rPr lang="cs-CZ" sz="2000" dirty="0" err="1">
                <a:latin typeface="Book Antiqua" pitchFamily="18" charset="0"/>
              </a:rPr>
              <a:t>an</a:t>
            </a:r>
            <a:r>
              <a:rPr lang="cs-CZ" sz="2000" dirty="0">
                <a:latin typeface="Book Antiqua" pitchFamily="18" charset="0"/>
              </a:rPr>
              <a:t> </a:t>
            </a:r>
            <a:r>
              <a:rPr lang="en-US" sz="2000" dirty="0">
                <a:latin typeface="Book Antiqua" pitchFamily="18" charset="0"/>
              </a:rPr>
              <a:t>international and local level. </a:t>
            </a:r>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p:txBody>
      </p:sp>
      <p:pic>
        <p:nvPicPr>
          <p:cNvPr id="5" name="Obrázek 4" descr="SouvisejÃ­cÃ­ obrÃ¡zek"/>
          <p:cNvPicPr/>
          <p:nvPr/>
        </p:nvPicPr>
        <p:blipFill>
          <a:blip r:embed="rId2" cstate="print"/>
          <a:srcRect/>
          <a:stretch>
            <a:fillRect/>
          </a:stretch>
        </p:blipFill>
        <p:spPr bwMode="auto">
          <a:xfrm>
            <a:off x="4932040" y="4077072"/>
            <a:ext cx="2599298" cy="23042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332656"/>
            <a:ext cx="8640960" cy="5878532"/>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activities</a:t>
            </a:r>
            <a:r>
              <a:rPr lang="cs-CZ" sz="3600" b="1" dirty="0">
                <a:solidFill>
                  <a:schemeClr val="accent1">
                    <a:lumMod val="75000"/>
                  </a:schemeClr>
                </a:solidFill>
                <a:latin typeface="Book Antiqua" pitchFamily="18" charset="0"/>
              </a:rPr>
              <a:t>:</a:t>
            </a:r>
            <a:r>
              <a:rPr lang="en-US" sz="2000" dirty="0">
                <a:latin typeface="Book Antiqua" pitchFamily="18" charset="0"/>
              </a:rPr>
              <a:t> </a:t>
            </a:r>
            <a:endParaRPr lang="cs-CZ" sz="2000" dirty="0">
              <a:latin typeface="Book Antiqua" pitchFamily="18" charset="0"/>
            </a:endParaRPr>
          </a:p>
          <a:p>
            <a:pPr algn="just"/>
            <a:endParaRPr lang="cs-CZ" sz="2000" dirty="0">
              <a:latin typeface="Book Antiqua" pitchFamily="18" charset="0"/>
            </a:endParaRPr>
          </a:p>
          <a:p>
            <a:pPr algn="just">
              <a:buFontTx/>
              <a:buChar char="-"/>
            </a:pPr>
            <a:r>
              <a:rPr lang="cs-CZ" sz="2000" dirty="0">
                <a:latin typeface="Book Antiqua" pitchFamily="18" charset="0"/>
              </a:rPr>
              <a:t> </a:t>
            </a:r>
            <a:r>
              <a:rPr lang="cs-CZ" sz="2000" b="1" u="sng" dirty="0">
                <a:solidFill>
                  <a:srgbClr val="0070C0"/>
                </a:solidFill>
                <a:latin typeface="Book Antiqua" pitchFamily="18" charset="0"/>
              </a:rPr>
              <a:t>On </a:t>
            </a:r>
            <a:r>
              <a:rPr lang="cs-CZ" sz="2000" b="1" u="sng" dirty="0" err="1">
                <a:solidFill>
                  <a:srgbClr val="0070C0"/>
                </a:solidFill>
                <a:latin typeface="Book Antiqua" pitchFamily="18" charset="0"/>
              </a:rPr>
              <a:t>an</a:t>
            </a:r>
            <a:r>
              <a:rPr lang="cs-CZ" sz="2000" b="1" u="sng" dirty="0">
                <a:solidFill>
                  <a:srgbClr val="0070C0"/>
                </a:solidFill>
                <a:latin typeface="Book Antiqua" pitchFamily="18" charset="0"/>
              </a:rPr>
              <a:t> </a:t>
            </a:r>
            <a:r>
              <a:rPr lang="cs-CZ" sz="2000" b="1" u="sng" dirty="0" err="1">
                <a:solidFill>
                  <a:srgbClr val="0070C0"/>
                </a:solidFill>
                <a:latin typeface="Book Antiqua" pitchFamily="18" charset="0"/>
              </a:rPr>
              <a:t>international</a:t>
            </a:r>
            <a:r>
              <a:rPr lang="cs-CZ" sz="2000" b="1" u="sng" dirty="0">
                <a:solidFill>
                  <a:srgbClr val="0070C0"/>
                </a:solidFill>
                <a:latin typeface="Book Antiqua" pitchFamily="18" charset="0"/>
              </a:rPr>
              <a:t> </a:t>
            </a:r>
            <a:r>
              <a:rPr lang="cs-CZ" sz="2000" b="1" u="sng" dirty="0" err="1">
                <a:solidFill>
                  <a:srgbClr val="0070C0"/>
                </a:solidFill>
                <a:latin typeface="Book Antiqua" pitchFamily="18" charset="0"/>
              </a:rPr>
              <a:t>level</a:t>
            </a:r>
            <a:r>
              <a:rPr lang="cs-CZ" sz="2000" dirty="0">
                <a:latin typeface="Book Antiqua" pitchFamily="18" charset="0"/>
              </a:rPr>
              <a:t>, </a:t>
            </a:r>
            <a:r>
              <a:rPr lang="cs-CZ" sz="2000" dirty="0" err="1">
                <a:latin typeface="Book Antiqua" pitchFamily="18" charset="0"/>
              </a:rPr>
              <a:t>we</a:t>
            </a:r>
            <a:r>
              <a:rPr lang="cs-CZ" sz="2000" dirty="0">
                <a:latin typeface="Book Antiqua" pitchFamily="18" charset="0"/>
              </a:rPr>
              <a:t> o</a:t>
            </a:r>
            <a:r>
              <a:rPr lang="en-US" sz="2000" dirty="0" err="1">
                <a:latin typeface="Book Antiqua" pitchFamily="18" charset="0"/>
              </a:rPr>
              <a:t>rganiz</a:t>
            </a:r>
            <a:r>
              <a:rPr lang="cs-CZ" sz="2000" dirty="0">
                <a:latin typeface="Book Antiqua" pitchFamily="18" charset="0"/>
              </a:rPr>
              <a:t>e</a:t>
            </a:r>
            <a:r>
              <a:rPr lang="en-US" sz="2000" dirty="0">
                <a:latin typeface="Book Antiqua" pitchFamily="18" charset="0"/>
              </a:rPr>
              <a:t> and </a:t>
            </a:r>
            <a:r>
              <a:rPr lang="en-US" sz="2000" dirty="0" err="1">
                <a:latin typeface="Book Antiqua" pitchFamily="18" charset="0"/>
              </a:rPr>
              <a:t>delive</a:t>
            </a:r>
            <a:r>
              <a:rPr lang="cs-CZ" sz="2000" dirty="0">
                <a:latin typeface="Book Antiqua" pitchFamily="18" charset="0"/>
              </a:rPr>
              <a:t>r</a:t>
            </a:r>
            <a:r>
              <a:rPr lang="en-US" sz="2000" dirty="0">
                <a:latin typeface="Book Antiqua" pitchFamily="18" charset="0"/>
              </a:rPr>
              <a:t> training courses, focusing always on the youth’s development, awareness raising and capacity building. The methodology of the activities is based on non-formal education and experiential  learning. </a:t>
            </a:r>
            <a:endParaRPr lang="cs-CZ" sz="2000" dirty="0">
              <a:latin typeface="Book Antiqua" pitchFamily="18" charset="0"/>
            </a:endParaRPr>
          </a:p>
          <a:p>
            <a:pPr algn="just">
              <a:buFontTx/>
              <a:buChar char="-"/>
            </a:pPr>
            <a:endParaRPr lang="cs-CZ" sz="2000" dirty="0">
              <a:latin typeface="Book Antiqua" pitchFamily="18" charset="0"/>
            </a:endParaRPr>
          </a:p>
          <a:p>
            <a:pPr algn="just">
              <a:buFontTx/>
              <a:buChar char="-"/>
            </a:pPr>
            <a:r>
              <a:rPr lang="cs-CZ" sz="2000" dirty="0">
                <a:latin typeface="Book Antiqua" pitchFamily="18" charset="0"/>
              </a:rPr>
              <a:t> </a:t>
            </a:r>
            <a:r>
              <a:rPr lang="cs-CZ" sz="2000" dirty="0" err="1">
                <a:latin typeface="Book Antiqua" pitchFamily="18" charset="0"/>
              </a:rPr>
              <a:t>Providing</a:t>
            </a:r>
            <a:r>
              <a:rPr lang="cs-CZ" sz="2000" dirty="0">
                <a:latin typeface="Book Antiqua" pitchFamily="18" charset="0"/>
              </a:rPr>
              <a:t> </a:t>
            </a:r>
            <a:r>
              <a:rPr lang="en-US" sz="2000" dirty="0">
                <a:latin typeface="Book Antiqua" pitchFamily="18" charset="0"/>
              </a:rPr>
              <a:t> the opportunity to participate in international activities abroad such as in partner’s training courses, youth exchanges, European Solidarity Corps (ESC), seminars, SALTO events etc.</a:t>
            </a:r>
            <a:endParaRPr lang="cs-CZ" sz="2000" dirty="0">
              <a:latin typeface="Book Antiqua" pitchFamily="18" charset="0"/>
            </a:endParaRPr>
          </a:p>
          <a:p>
            <a:pPr algn="just">
              <a:buFontTx/>
              <a:buChar char="-"/>
            </a:pPr>
            <a:endParaRPr lang="cs-CZ" sz="2000" dirty="0">
              <a:latin typeface="Book Antiqua" pitchFamily="18" charset="0"/>
            </a:endParaRPr>
          </a:p>
          <a:p>
            <a:pPr algn="just">
              <a:buFontTx/>
              <a:buChar char="-"/>
            </a:pPr>
            <a:r>
              <a:rPr lang="en-US" sz="2000" b="1" u="sng" dirty="0">
                <a:solidFill>
                  <a:srgbClr val="0070C0"/>
                </a:solidFill>
                <a:latin typeface="Book Antiqua" pitchFamily="18" charset="0"/>
              </a:rPr>
              <a:t> On</a:t>
            </a:r>
            <a:r>
              <a:rPr lang="cs-CZ" sz="2000" b="1" u="sng" dirty="0">
                <a:solidFill>
                  <a:srgbClr val="0070C0"/>
                </a:solidFill>
                <a:latin typeface="Book Antiqua" pitchFamily="18" charset="0"/>
              </a:rPr>
              <a:t> a</a:t>
            </a:r>
            <a:r>
              <a:rPr lang="en-US" sz="2000" b="1" u="sng" dirty="0">
                <a:solidFill>
                  <a:srgbClr val="0070C0"/>
                </a:solidFill>
                <a:latin typeface="Book Antiqua" pitchFamily="18" charset="0"/>
              </a:rPr>
              <a:t> local level</a:t>
            </a:r>
            <a:r>
              <a:rPr lang="en-US" sz="2000" dirty="0">
                <a:latin typeface="Book Antiqua" pitchFamily="18" charset="0"/>
              </a:rPr>
              <a:t>, YEU Cyprus has organized and still organizes various activities such as Human Libraries, workshops and seminars on different topics (for example human trafficking, non-formal education, volunteering), street festivals, laughter festival, field trips and other activities.</a:t>
            </a:r>
            <a:endParaRPr lang="cs-CZ" sz="2000" dirty="0">
              <a:latin typeface="Book Antiqua" pitchFamily="18" charset="0"/>
            </a:endParaRPr>
          </a:p>
          <a:p>
            <a:pPr algn="just">
              <a:buFontTx/>
              <a:buChar char="-"/>
            </a:pPr>
            <a:endParaRPr lang="cs-CZ" sz="2000" dirty="0">
              <a:latin typeface="Book Antiqua" pitchFamily="18" charset="0"/>
            </a:endParaRPr>
          </a:p>
          <a:p>
            <a:pPr algn="just"/>
            <a:r>
              <a:rPr lang="cs-CZ" sz="2000" dirty="0">
                <a:latin typeface="Book Antiqua" pitchFamily="18" charset="0"/>
                <a:sym typeface="Wingdings" pitchFamily="2" charset="2"/>
              </a:rPr>
              <a:t></a:t>
            </a:r>
            <a:r>
              <a:rPr lang="en-US" sz="2000" dirty="0">
                <a:latin typeface="Book Antiqua" pitchFamily="18" charset="0"/>
              </a:rPr>
              <a:t> For more information have a look at our </a:t>
            </a:r>
            <a:r>
              <a:rPr lang="en-US" sz="2000" dirty="0">
                <a:latin typeface="Book Antiqua" pitchFamily="18" charset="0"/>
                <a:hlinkClick r:id="rId2"/>
              </a:rPr>
              <a:t>Facebook page </a:t>
            </a:r>
            <a:r>
              <a:rPr lang="en-US" sz="2000" dirty="0">
                <a:latin typeface="Book Antiqua" pitchFamily="18" charset="0"/>
              </a:rPr>
              <a:t>or our </a:t>
            </a:r>
            <a:r>
              <a:rPr lang="en-US" sz="2000" dirty="0">
                <a:latin typeface="Book Antiqua" pitchFamily="18" charset="0"/>
                <a:hlinkClick r:id="rId3"/>
              </a:rPr>
              <a:t>webpage</a:t>
            </a:r>
            <a:r>
              <a:rPr lang="en-US" sz="2000" dirty="0">
                <a:latin typeface="Book Antiqua" pitchFamily="18" charset="0"/>
              </a:rPr>
              <a:t>. </a:t>
            </a:r>
            <a:endParaRPr lang="cs-CZ" sz="20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251520" y="260649"/>
            <a:ext cx="8640960" cy="3416320"/>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Contact </a:t>
            </a:r>
            <a:r>
              <a:rPr lang="cs-CZ" sz="3600" b="1" dirty="0" err="1">
                <a:solidFill>
                  <a:schemeClr val="accent1">
                    <a:lumMod val="75000"/>
                  </a:schemeClr>
                </a:solidFill>
                <a:latin typeface="Book Antiqua" pitchFamily="18" charset="0"/>
              </a:rPr>
              <a:t>Information</a:t>
            </a:r>
            <a:r>
              <a:rPr lang="en-US" sz="3600" b="1" dirty="0">
                <a:solidFill>
                  <a:schemeClr val="accent1">
                    <a:lumMod val="75000"/>
                  </a:schemeClr>
                </a:solidFill>
                <a:latin typeface="Book Antiqua" pitchFamily="18" charset="0"/>
              </a:rPr>
              <a:t> </a:t>
            </a:r>
            <a:endParaRPr lang="cs-CZ" sz="3600" b="1" dirty="0">
              <a:solidFill>
                <a:schemeClr val="accent1">
                  <a:lumMod val="75000"/>
                </a:schemeClr>
              </a:solidFill>
              <a:latin typeface="Book Antiqua" pitchFamily="18" charset="0"/>
            </a:endParaRPr>
          </a:p>
          <a:p>
            <a:endParaRPr lang="cs-CZ" sz="2000" dirty="0">
              <a:latin typeface="Book Antiqua" pitchFamily="18" charset="0"/>
            </a:endParaRPr>
          </a:p>
          <a:p>
            <a:r>
              <a:rPr lang="cs-CZ" sz="2000" dirty="0" err="1">
                <a:latin typeface="Book Antiqua" pitchFamily="18" charset="0"/>
              </a:rPr>
              <a:t>Phone</a:t>
            </a:r>
            <a:r>
              <a:rPr lang="cs-CZ" sz="2000" dirty="0">
                <a:latin typeface="Book Antiqua" pitchFamily="18" charset="0"/>
              </a:rPr>
              <a:t> </a:t>
            </a:r>
            <a:r>
              <a:rPr lang="cs-CZ" sz="2000" dirty="0" err="1">
                <a:latin typeface="Book Antiqua" pitchFamily="18" charset="0"/>
              </a:rPr>
              <a:t>number</a:t>
            </a:r>
            <a:endParaRPr lang="cs-CZ" sz="2000" dirty="0">
              <a:latin typeface="Book Antiqua" pitchFamily="18" charset="0"/>
            </a:endParaRPr>
          </a:p>
          <a:p>
            <a:r>
              <a:rPr lang="en-US" sz="2000" dirty="0">
                <a:latin typeface="Book Antiqua" pitchFamily="18" charset="0"/>
              </a:rPr>
              <a:t>YEU: 00357 99573646 </a:t>
            </a:r>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a:p>
            <a:r>
              <a:rPr lang="cs-CZ" sz="2000" dirty="0">
                <a:latin typeface="Book Antiqua" pitchFamily="18" charset="0"/>
              </a:rPr>
              <a:t>E-mail </a:t>
            </a:r>
            <a:r>
              <a:rPr lang="cs-CZ" sz="2000" dirty="0" err="1">
                <a:latin typeface="Book Antiqua" pitchFamily="18" charset="0"/>
              </a:rPr>
              <a:t>address</a:t>
            </a:r>
            <a:r>
              <a:rPr lang="cs-CZ" sz="2000" dirty="0">
                <a:latin typeface="Book Antiqua" pitchFamily="18" charset="0"/>
              </a:rPr>
              <a:t>:</a:t>
            </a:r>
          </a:p>
          <a:p>
            <a:endParaRPr lang="cs-CZ" sz="2000" dirty="0">
              <a:latin typeface="Book Antiqua" pitchFamily="18" charset="0"/>
            </a:endParaRPr>
          </a:p>
          <a:p>
            <a:endParaRPr lang="cs-CZ" sz="2000" dirty="0">
              <a:latin typeface="Book Antiqua" pitchFamily="18" charset="0"/>
            </a:endParaRPr>
          </a:p>
        </p:txBody>
      </p:sp>
      <p:sp>
        <p:nvSpPr>
          <p:cNvPr id="3" name="Obdélník 2"/>
          <p:cNvSpPr/>
          <p:nvPr/>
        </p:nvSpPr>
        <p:spPr>
          <a:xfrm>
            <a:off x="251520" y="3356992"/>
            <a:ext cx="5368330" cy="677108"/>
          </a:xfrm>
          <a:prstGeom prst="rect">
            <a:avLst/>
          </a:prstGeom>
        </p:spPr>
        <p:txBody>
          <a:bodyPr wrap="square">
            <a:spAutoFit/>
          </a:bodyPr>
          <a:lstStyle/>
          <a:p>
            <a:r>
              <a:rPr lang="cs-CZ" sz="2000" dirty="0" err="1">
                <a:latin typeface="Book Antiqua" pitchFamily="18" charset="0"/>
                <a:hlinkClick r:id="rId2"/>
              </a:rPr>
              <a:t>info</a:t>
            </a:r>
            <a:r>
              <a:rPr lang="cs-CZ" sz="2000" dirty="0">
                <a:latin typeface="Book Antiqua" pitchFamily="18" charset="0"/>
                <a:hlinkClick r:id="rId2"/>
              </a:rPr>
              <a:t>@</a:t>
            </a:r>
            <a:r>
              <a:rPr lang="cs-CZ" sz="2000" dirty="0" err="1">
                <a:latin typeface="Book Antiqua" pitchFamily="18" charset="0"/>
                <a:hlinkClick r:id="rId2"/>
              </a:rPr>
              <a:t>yeucyprus.org</a:t>
            </a:r>
            <a:endParaRPr lang="cs-CZ" sz="2000" dirty="0">
              <a:latin typeface="Book Antiqua" pitchFamily="18" charset="0"/>
            </a:endParaRPr>
          </a:p>
          <a:p>
            <a:endParaRPr lang="cs-CZ" dirty="0"/>
          </a:p>
        </p:txBody>
      </p:sp>
      <p:sp>
        <p:nvSpPr>
          <p:cNvPr id="4" name="Obdélník 3"/>
          <p:cNvSpPr/>
          <p:nvPr/>
        </p:nvSpPr>
        <p:spPr>
          <a:xfrm>
            <a:off x="251520" y="2996952"/>
            <a:ext cx="5400390" cy="400110"/>
          </a:xfrm>
          <a:prstGeom prst="rect">
            <a:avLst/>
          </a:prstGeom>
        </p:spPr>
        <p:txBody>
          <a:bodyPr wrap="square">
            <a:spAutoFit/>
          </a:bodyPr>
          <a:lstStyle/>
          <a:p>
            <a:r>
              <a:rPr lang="cs-CZ" sz="2000" dirty="0" err="1">
                <a:latin typeface="Book Antiqua" pitchFamily="18" charset="0"/>
                <a:hlinkClick r:id="rId3"/>
              </a:rPr>
              <a:t>evs</a:t>
            </a:r>
            <a:r>
              <a:rPr lang="cs-CZ" sz="2000" dirty="0">
                <a:latin typeface="Book Antiqua" pitchFamily="18" charset="0"/>
                <a:hlinkClick r:id="rId3"/>
              </a:rPr>
              <a:t>@</a:t>
            </a:r>
            <a:r>
              <a:rPr lang="cs-CZ" sz="2000" dirty="0" err="1">
                <a:latin typeface="Book Antiqua" pitchFamily="18" charset="0"/>
                <a:hlinkClick r:id="rId3"/>
              </a:rPr>
              <a:t>yeu</a:t>
            </a:r>
            <a:r>
              <a:rPr lang="cs-CZ" sz="2000" dirty="0">
                <a:latin typeface="Book Antiqua" pitchFamily="18" charset="0"/>
                <a:hlinkClick r:id="rId3"/>
              </a:rPr>
              <a:t>-</a:t>
            </a:r>
            <a:r>
              <a:rPr lang="cs-CZ" sz="2000" dirty="0" err="1">
                <a:latin typeface="Book Antiqua" pitchFamily="18" charset="0"/>
                <a:hlinkClick r:id="rId3"/>
              </a:rPr>
              <a:t>cyprus.org</a:t>
            </a:r>
            <a:endParaRPr lang="cs-CZ" sz="2000" dirty="0">
              <a:latin typeface="Book Antiqua" pitchFamily="18" charset="0"/>
            </a:endParaRPr>
          </a:p>
        </p:txBody>
      </p:sp>
      <p:pic>
        <p:nvPicPr>
          <p:cNvPr id="17410" name="Picture 2" descr="VÃ½sledek obrÃ¡zku pro telefon kreslenÃ½"/>
          <p:cNvPicPr>
            <a:picLocks noChangeAspect="1" noChangeArrowheads="1"/>
          </p:cNvPicPr>
          <p:nvPr/>
        </p:nvPicPr>
        <p:blipFill>
          <a:blip r:embed="rId4" cstate="print"/>
          <a:srcRect/>
          <a:stretch>
            <a:fillRect/>
          </a:stretch>
        </p:blipFill>
        <p:spPr bwMode="auto">
          <a:xfrm>
            <a:off x="5724128" y="980728"/>
            <a:ext cx="1483536" cy="1448631"/>
          </a:xfrm>
          <a:prstGeom prst="rect">
            <a:avLst/>
          </a:prstGeom>
          <a:noFill/>
        </p:spPr>
      </p:pic>
      <p:sp>
        <p:nvSpPr>
          <p:cNvPr id="6" name="Obdélník 5"/>
          <p:cNvSpPr/>
          <p:nvPr/>
        </p:nvSpPr>
        <p:spPr>
          <a:xfrm>
            <a:off x="251520" y="4725144"/>
            <a:ext cx="4572000" cy="1015663"/>
          </a:xfrm>
          <a:prstGeom prst="rect">
            <a:avLst/>
          </a:prstGeom>
        </p:spPr>
        <p:txBody>
          <a:bodyPr>
            <a:spAutoFit/>
          </a:bodyPr>
          <a:lstStyle/>
          <a:p>
            <a:r>
              <a:rPr lang="cs-CZ" sz="2000" dirty="0" err="1">
                <a:latin typeface="Book Antiqua" pitchFamily="18" charset="0"/>
              </a:rPr>
              <a:t>Address</a:t>
            </a:r>
            <a:r>
              <a:rPr lang="cs-CZ" sz="2000" dirty="0">
                <a:latin typeface="Book Antiqua" pitchFamily="18" charset="0"/>
              </a:rPr>
              <a:t> </a:t>
            </a:r>
            <a:r>
              <a:rPr lang="cs-CZ" sz="2000" dirty="0" err="1">
                <a:latin typeface="Book Antiqua" pitchFamily="18" charset="0"/>
              </a:rPr>
              <a:t>of</a:t>
            </a:r>
            <a:r>
              <a:rPr lang="cs-CZ" sz="2000" dirty="0">
                <a:latin typeface="Book Antiqua" pitchFamily="18" charset="0"/>
              </a:rPr>
              <a:t> YEU:</a:t>
            </a:r>
          </a:p>
          <a:p>
            <a:r>
              <a:rPr lang="cs-CZ" sz="2000" dirty="0">
                <a:latin typeface="Book Antiqua" pitchFamily="18" charset="0"/>
              </a:rPr>
              <a:t>27 </a:t>
            </a:r>
            <a:r>
              <a:rPr lang="cs-CZ" sz="2000" dirty="0" err="1">
                <a:latin typeface="Book Antiqua" pitchFamily="18" charset="0"/>
              </a:rPr>
              <a:t>Ezekia</a:t>
            </a:r>
            <a:r>
              <a:rPr lang="cs-CZ" sz="2000" dirty="0">
                <a:latin typeface="Book Antiqua" pitchFamily="18" charset="0"/>
              </a:rPr>
              <a:t> </a:t>
            </a:r>
            <a:r>
              <a:rPr lang="cs-CZ" sz="2000" dirty="0" err="1">
                <a:latin typeface="Book Antiqua" pitchFamily="18" charset="0"/>
              </a:rPr>
              <a:t>Papaioannou</a:t>
            </a:r>
            <a:r>
              <a:rPr lang="cs-CZ" sz="2000" dirty="0">
                <a:latin typeface="Book Antiqua" pitchFamily="18" charset="0"/>
              </a:rPr>
              <a:t>, </a:t>
            </a:r>
          </a:p>
          <a:p>
            <a:r>
              <a:rPr lang="cs-CZ" sz="2000" dirty="0">
                <a:latin typeface="Book Antiqua" pitchFamily="18" charset="0"/>
              </a:rPr>
              <a:t>1075 </a:t>
            </a:r>
            <a:r>
              <a:rPr lang="cs-CZ" sz="2000" dirty="0" err="1">
                <a:latin typeface="Book Antiqua" pitchFamily="18" charset="0"/>
              </a:rPr>
              <a:t>Nicosia</a:t>
            </a:r>
            <a:endParaRPr lang="cs-CZ" sz="2000" dirty="0">
              <a:latin typeface="Book Antiqua" pitchFamily="18" charset="0"/>
            </a:endParaRPr>
          </a:p>
        </p:txBody>
      </p:sp>
      <p:pic>
        <p:nvPicPr>
          <p:cNvPr id="18435" name="Picture 3" descr="https://external.fnic3-1.fna.fbcdn.net/static_map.php?v=1013&amp;osm_provider=2&amp;size=240x132&amp;center=35.160302%2C33.3609983&amp;zoom=15&amp;markers=35.16030200%2C33.36099830&amp;language=cs_CZ">
            <a:hlinkClick r:id="rId5"/>
          </p:cNvPr>
          <p:cNvPicPr>
            <a:picLocks noChangeAspect="1" noChangeArrowheads="1"/>
          </p:cNvPicPr>
          <p:nvPr/>
        </p:nvPicPr>
        <p:blipFill>
          <a:blip r:embed="rId6" cstate="print"/>
          <a:srcRect/>
          <a:stretch>
            <a:fillRect/>
          </a:stretch>
        </p:blipFill>
        <p:spPr bwMode="auto">
          <a:xfrm>
            <a:off x="3995936" y="4509120"/>
            <a:ext cx="3595235" cy="1977381"/>
          </a:xfrm>
          <a:prstGeom prst="rect">
            <a:avLst/>
          </a:prstGeom>
          <a:noFill/>
        </p:spPr>
      </p:pic>
      <p:pic>
        <p:nvPicPr>
          <p:cNvPr id="18437" name="Picture 5" descr="SouvisejÃ­cÃ­ obrÃ¡zek"/>
          <p:cNvPicPr>
            <a:picLocks noChangeAspect="1" noChangeArrowheads="1"/>
          </p:cNvPicPr>
          <p:nvPr/>
        </p:nvPicPr>
        <p:blipFill>
          <a:blip r:embed="rId7" cstate="print"/>
          <a:srcRect/>
          <a:stretch>
            <a:fillRect/>
          </a:stretch>
        </p:blipFill>
        <p:spPr bwMode="auto">
          <a:xfrm>
            <a:off x="4211960" y="2564904"/>
            <a:ext cx="1440160" cy="15485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1754326"/>
          </a:xfrm>
          <a:prstGeom prst="rect">
            <a:avLst/>
          </a:prstGeom>
        </p:spPr>
        <p:txBody>
          <a:bodyPr wrap="square">
            <a:spAutoFit/>
          </a:bodyPr>
          <a:lstStyle/>
          <a:p>
            <a:r>
              <a:rPr lang="en-US" sz="3600" b="1" dirty="0">
                <a:solidFill>
                  <a:schemeClr val="accent1">
                    <a:lumMod val="75000"/>
                  </a:schemeClr>
                </a:solidFill>
                <a:latin typeface="Book Antiqua" pitchFamily="18" charset="0"/>
              </a:rPr>
              <a:t>What is the </a:t>
            </a:r>
            <a:r>
              <a:rPr lang="cs-CZ" sz="3600" b="1" dirty="0" err="1">
                <a:solidFill>
                  <a:schemeClr val="accent1">
                    <a:lumMod val="75000"/>
                  </a:schemeClr>
                </a:solidFill>
                <a:latin typeface="Book Antiqua" pitchFamily="18" charset="0"/>
              </a:rPr>
              <a:t>Mission</a:t>
            </a:r>
            <a:r>
              <a:rPr lang="cs-CZ" sz="3600" b="1" dirty="0">
                <a:solidFill>
                  <a:schemeClr val="accent1">
                    <a:lumMod val="75000"/>
                  </a:schemeClr>
                </a:solidFill>
                <a:latin typeface="Book Antiqua" pitchFamily="18" charset="0"/>
              </a:rPr>
              <a:t> </a:t>
            </a:r>
            <a:r>
              <a:rPr lang="cs-CZ" sz="3600" b="1" dirty="0" err="1">
                <a:solidFill>
                  <a:schemeClr val="accent1">
                    <a:lumMod val="75000"/>
                  </a:schemeClr>
                </a:solidFill>
                <a:latin typeface="Book Antiqua" pitchFamily="18" charset="0"/>
              </a:rPr>
              <a:t>Tradition</a:t>
            </a:r>
            <a:r>
              <a:rPr lang="en-US" sz="3600" b="1" dirty="0">
                <a:solidFill>
                  <a:schemeClr val="accent1">
                    <a:lumMod val="75000"/>
                  </a:schemeClr>
                </a:solidFill>
                <a:latin typeface="Book Antiqua" pitchFamily="18" charset="0"/>
              </a:rPr>
              <a:t> Project about?</a:t>
            </a:r>
            <a:endParaRPr lang="cs-CZ" sz="3600" b="1" dirty="0">
              <a:solidFill>
                <a:schemeClr val="accent1">
                  <a:lumMod val="75000"/>
                </a:schemeClr>
              </a:solidFill>
              <a:latin typeface="Book Antiqua" pitchFamily="18" charset="0"/>
            </a:endParaRPr>
          </a:p>
          <a:p>
            <a:endParaRPr lang="cs-CZ" sz="3600" b="1" dirty="0">
              <a:solidFill>
                <a:schemeClr val="accent4">
                  <a:lumMod val="40000"/>
                  <a:lumOff val="60000"/>
                </a:schemeClr>
              </a:solidFill>
              <a:latin typeface="Book Antiqua" pitchFamily="18" charset="0"/>
            </a:endParaRPr>
          </a:p>
        </p:txBody>
      </p:sp>
      <p:sp>
        <p:nvSpPr>
          <p:cNvPr id="3" name="Obdélník 2"/>
          <p:cNvSpPr/>
          <p:nvPr/>
        </p:nvSpPr>
        <p:spPr>
          <a:xfrm>
            <a:off x="251520" y="1556792"/>
            <a:ext cx="8568952" cy="5262979"/>
          </a:xfrm>
          <a:prstGeom prst="rect">
            <a:avLst/>
          </a:prstGeom>
        </p:spPr>
        <p:txBody>
          <a:bodyPr wrap="square">
            <a:spAutoFit/>
          </a:bodyPr>
          <a:lstStyle/>
          <a:p>
            <a:r>
              <a:rPr lang="en-US" sz="2800" b="1" dirty="0">
                <a:latin typeface="Book Antiqua" pitchFamily="18" charset="0"/>
              </a:rPr>
              <a:t>Mission</a:t>
            </a:r>
          </a:p>
          <a:p>
            <a:pPr algn="just"/>
            <a:endParaRPr lang="en-US" sz="2800" dirty="0"/>
          </a:p>
          <a:p>
            <a:pPr algn="just" fontAlgn="base"/>
            <a:r>
              <a:rPr lang="en-US" sz="2000" dirty="0">
                <a:latin typeface="Book Antiqua" pitchFamily="18" charset="0"/>
              </a:rPr>
              <a:t>The project aims to encourage young people to believe in themselves and improve their artistic and interpersonal skills by exploring, interacting, experiencing and recording the traditions and the culture of Cyprus. By organizing different events for the society, engaging in solidarity activities and promoting volunteerism, we expect to make young people more active as citizens. The project will ensure the promotion of social inclusion and equal opportunities. </a:t>
            </a:r>
          </a:p>
          <a:p>
            <a:pPr algn="just" fontAlgn="base"/>
            <a:endParaRPr lang="en-US" sz="2000" dirty="0">
              <a:latin typeface="Book Antiqua" pitchFamily="18" charset="0"/>
            </a:endParaRPr>
          </a:p>
          <a:p>
            <a:pPr algn="just" fontAlgn="base"/>
            <a:r>
              <a:rPr lang="en-US" sz="2000" dirty="0">
                <a:latin typeface="Book Antiqua" pitchFamily="18" charset="0"/>
              </a:rPr>
              <a:t> Our long-term goal is to involve volunteers in public activities and events with the purpose to rekindle the interest of young Cypriots in the rich and multidimensional cultural heritage of the island.</a:t>
            </a:r>
          </a:p>
          <a:p>
            <a:pPr fontAlgn="base"/>
            <a:endParaRPr lang="en-US" sz="2000" b="1" dirty="0">
              <a:latin typeface="Book Antiqua" pitchFamily="18" charset="0"/>
            </a:endParaRPr>
          </a:p>
          <a:p>
            <a:pPr fontAlgn="base"/>
            <a:endParaRPr lang="cs-CZ" sz="2000" b="1" dirty="0">
              <a:latin typeface="Book Antiqua" pitchFamily="18" charset="0"/>
            </a:endParaRPr>
          </a:p>
          <a:p>
            <a:endParaRPr lang="cs-CZ" sz="2000" dirty="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332656"/>
            <a:ext cx="8640960" cy="6617196"/>
          </a:xfrm>
          <a:prstGeom prst="rect">
            <a:avLst/>
          </a:prstGeom>
        </p:spPr>
        <p:txBody>
          <a:bodyPr wrap="square">
            <a:spAutoFit/>
          </a:bodyPr>
          <a:lstStyle/>
          <a:p>
            <a:r>
              <a:rPr lang="en-US" sz="2800" b="1" dirty="0">
                <a:latin typeface="Book Antiqua" pitchFamily="18" charset="0"/>
              </a:rPr>
              <a:t>Activities</a:t>
            </a:r>
          </a:p>
          <a:p>
            <a:endParaRPr lang="en-US" sz="2800" b="1" dirty="0">
              <a:latin typeface="Book Antiqua" pitchFamily="18" charset="0"/>
            </a:endParaRPr>
          </a:p>
          <a:p>
            <a:pPr algn="just"/>
            <a:r>
              <a:rPr lang="en-US" sz="2000" dirty="0">
                <a:latin typeface="Book Antiqua" pitchFamily="18" charset="0"/>
              </a:rPr>
              <a:t>Together with the volunteers, we will realize a variety of different events, revolving around Tradition and Cultural Heritage, such as a Cultural Festival, Music events, a Human Library event, Sports events and many more.</a:t>
            </a:r>
            <a:r>
              <a:rPr lang="en-US" sz="2000" b="1" dirty="0">
                <a:latin typeface="Book Antiqua" pitchFamily="18" charset="0"/>
              </a:rPr>
              <a:t> </a:t>
            </a:r>
            <a:r>
              <a:rPr lang="en-US" sz="2000" dirty="0">
                <a:latin typeface="Book Antiqua" pitchFamily="18" charset="0"/>
              </a:rPr>
              <a:t>In this way, the volunteers will have the opportunity of </a:t>
            </a:r>
            <a:r>
              <a:rPr lang="en-US" sz="2000" dirty="0"/>
              <a:t>assisting the coordinating team and gain through this experience useful organizational and social skills. </a:t>
            </a:r>
          </a:p>
          <a:p>
            <a:pPr algn="just"/>
            <a:endParaRPr lang="en-US" sz="2000" dirty="0"/>
          </a:p>
          <a:p>
            <a:pPr algn="just"/>
            <a:endParaRPr lang="en-US" sz="2000" dirty="0"/>
          </a:p>
          <a:p>
            <a:pPr algn="just"/>
            <a:r>
              <a:rPr lang="en-US" sz="2000" dirty="0">
                <a:latin typeface="Book Antiqua" pitchFamily="18" charset="0"/>
              </a:rPr>
              <a:t>In parallel with these events, they can additionally lead intercultural workshops and personal projects (movie nights, traditional games nights, language courses, theatre, music, dance, etc.) to promote their own countries and volunteerism; with access to a conference room, music equipment and art materials. </a:t>
            </a:r>
          </a:p>
          <a:p>
            <a:endParaRPr lang="en-US" sz="2000" dirty="0">
              <a:latin typeface="Book Antiqua" pitchFamily="18" charset="0"/>
            </a:endParaRPr>
          </a:p>
          <a:p>
            <a:endParaRPr lang="en-US" sz="2000"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a:p>
            <a:endParaRPr lang="cs-CZ" sz="2800" b="1"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7504" y="332656"/>
            <a:ext cx="8640960" cy="5262979"/>
          </a:xfrm>
          <a:prstGeom prst="rect">
            <a:avLst/>
          </a:prstGeom>
        </p:spPr>
        <p:txBody>
          <a:bodyPr wrap="square">
            <a:spAutoFit/>
          </a:bodyPr>
          <a:lstStyle/>
          <a:p>
            <a:r>
              <a:rPr lang="en-US" sz="2800" b="1" dirty="0">
                <a:latin typeface="Book Antiqua" pitchFamily="18" charset="0"/>
              </a:rPr>
              <a:t>Volunteer’s profile</a:t>
            </a:r>
          </a:p>
          <a:p>
            <a:pPr algn="just"/>
            <a:endParaRPr lang="en-US" sz="2800" b="1" dirty="0">
              <a:latin typeface="Book Antiqua" pitchFamily="18" charset="0"/>
            </a:endParaRPr>
          </a:p>
          <a:p>
            <a:pPr marL="342900" indent="-342900" algn="just" fontAlgn="base">
              <a:buFont typeface="Wingdings" panose="05000000000000000000" pitchFamily="2" charset="2"/>
              <a:buChar char="Ø"/>
            </a:pPr>
            <a:r>
              <a:rPr lang="en-US" sz="2000" dirty="0">
                <a:latin typeface="Book Antiqua" pitchFamily="18" charset="0"/>
              </a:rPr>
              <a:t>Competencies and motivation to work with people coming from different backgrounds.</a:t>
            </a:r>
            <a:r>
              <a:rPr lang="en-US" sz="2000" dirty="0">
                <a:latin typeface="Book Antiqua" pitchFamily="18" charset="0"/>
                <a:sym typeface="Wingdings" panose="05000000000000000000" pitchFamily="2" charset="2"/>
              </a:rPr>
              <a:t> </a:t>
            </a:r>
            <a:r>
              <a:rPr lang="en-US" sz="2000" dirty="0">
                <a:latin typeface="Book Antiqua" pitchFamily="18" charset="0"/>
              </a:rPr>
              <a:t>They should be willing to learn new things.</a:t>
            </a:r>
          </a:p>
          <a:p>
            <a:pPr marL="342900" indent="-342900" algn="just" fontAlgn="base">
              <a:buFont typeface="Wingdings" panose="05000000000000000000" pitchFamily="2" charset="2"/>
              <a:buChar char="Ø"/>
            </a:pPr>
            <a:r>
              <a:rPr lang="en-US" sz="2000" dirty="0">
                <a:latin typeface="Book Antiqua" pitchFamily="18" charset="0"/>
              </a:rPr>
              <a:t>Even if is not a strict prerequisite, would be preferable for the volunteers to have an artistic or cultural background.</a:t>
            </a:r>
          </a:p>
          <a:p>
            <a:pPr marL="342900" indent="-342900" algn="just" fontAlgn="base">
              <a:buFont typeface="Wingdings" panose="05000000000000000000" pitchFamily="2" charset="2"/>
              <a:buChar char="Ø"/>
            </a:pPr>
            <a:r>
              <a:rPr lang="en-US" sz="2000" dirty="0">
                <a:latin typeface="Book Antiqua" pitchFamily="18" charset="0"/>
              </a:rPr>
              <a:t>Preferably be over 20 years old, open-minded towards multiple working methods, different languages and cultures and be interested to create new experiences in an inter-cultural environment.</a:t>
            </a:r>
          </a:p>
          <a:p>
            <a:pPr marL="342900" indent="-342900" algn="just" fontAlgn="base">
              <a:buFont typeface="Wingdings" panose="05000000000000000000" pitchFamily="2" charset="2"/>
              <a:buChar char="Ø"/>
            </a:pPr>
            <a:r>
              <a:rPr lang="en-US" sz="2000" dirty="0">
                <a:latin typeface="Book Antiqua" pitchFamily="18" charset="0"/>
              </a:rPr>
              <a:t>They should also show that they are able to support themselves financially-wise, throughout the period that the project is being carried out.</a:t>
            </a:r>
          </a:p>
          <a:p>
            <a:pPr marL="342900" indent="-342900" algn="just" fontAlgn="base">
              <a:buFont typeface="Wingdings" panose="05000000000000000000" pitchFamily="2" charset="2"/>
              <a:buChar char="Ø"/>
            </a:pPr>
            <a:r>
              <a:rPr lang="en-US" sz="2000" dirty="0">
                <a:latin typeface="Book Antiqua" pitchFamily="18" charset="0"/>
              </a:rPr>
              <a:t>We do not require any previous qualifications, educational level, specific experience or more than basic language knowledge.</a:t>
            </a:r>
          </a:p>
          <a:p>
            <a:endParaRPr lang="en-US" sz="2000" b="1" dirty="0">
              <a:latin typeface="Book Antiqua" pitchFamily="18" charset="0"/>
            </a:endParaRPr>
          </a:p>
          <a:p>
            <a:endParaRPr lang="en-US" sz="2000" b="1"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3477875"/>
          </a:xfrm>
          <a:prstGeom prst="rect">
            <a:avLst/>
          </a:prstGeom>
        </p:spPr>
        <p:txBody>
          <a:bodyPr wrap="square">
            <a:spAutoFit/>
          </a:bodyPr>
          <a:lstStyle/>
          <a:p>
            <a:endParaRPr lang="en-US" sz="2000" dirty="0"/>
          </a:p>
          <a:p>
            <a:pPr algn="just"/>
            <a:r>
              <a:rPr lang="en-US" sz="2000" dirty="0"/>
              <a:t>Volunteers will be chosen regardless of their ethnic group, religion, sexual orientation or political opinion and we will ensure that there is a gender balance. We will need seven volunteers coming from:</a:t>
            </a:r>
          </a:p>
          <a:p>
            <a:endParaRPr lang="en-US" sz="2000" dirty="0"/>
          </a:p>
          <a:p>
            <a:pPr>
              <a:buFont typeface="Arial" pitchFamily="34" charset="0"/>
              <a:buChar char="•"/>
            </a:pPr>
            <a:r>
              <a:rPr lang="en-US" sz="2000" dirty="0"/>
              <a:t> Italy</a:t>
            </a:r>
          </a:p>
          <a:p>
            <a:pPr>
              <a:buFont typeface="Arial" pitchFamily="34" charset="0"/>
              <a:buChar char="•"/>
            </a:pPr>
            <a:r>
              <a:rPr lang="en-US" sz="2000" dirty="0"/>
              <a:t> Spain</a:t>
            </a:r>
          </a:p>
          <a:p>
            <a:pPr>
              <a:buFont typeface="Arial" pitchFamily="34" charset="0"/>
              <a:buChar char="•"/>
            </a:pPr>
            <a:r>
              <a:rPr lang="en-US" sz="2000" dirty="0"/>
              <a:t> France</a:t>
            </a:r>
          </a:p>
          <a:p>
            <a:pPr>
              <a:buFont typeface="Arial" pitchFamily="34" charset="0"/>
              <a:buChar char="•"/>
            </a:pPr>
            <a:r>
              <a:rPr lang="en-US" sz="2000" dirty="0"/>
              <a:t> Romania</a:t>
            </a:r>
          </a:p>
          <a:p>
            <a:pPr>
              <a:buFont typeface="Arial" pitchFamily="34" charset="0"/>
              <a:buChar char="•"/>
            </a:pPr>
            <a:r>
              <a:rPr lang="en-US" sz="2000" dirty="0"/>
              <a:t> FYROM </a:t>
            </a:r>
          </a:p>
          <a:p>
            <a:pPr>
              <a:buFont typeface="Arial" pitchFamily="34" charset="0"/>
              <a:buChar char="•"/>
            </a:pPr>
            <a:r>
              <a:rPr lang="en-US" sz="2000" dirty="0"/>
              <a:t> Czech Republic! </a:t>
            </a:r>
            <a:endParaRPr lang="cs-CZ" sz="2000" dirty="0">
              <a:latin typeface="Book Antiqua" pitchFamily="18" charset="0"/>
            </a:endParaRPr>
          </a:p>
        </p:txBody>
      </p:sp>
      <p:pic>
        <p:nvPicPr>
          <p:cNvPr id="13320" name="Picture 8" descr="SouvisejÃ­cÃ­ obrÃ¡zek"/>
          <p:cNvPicPr>
            <a:picLocks noChangeAspect="1" noChangeArrowheads="1"/>
          </p:cNvPicPr>
          <p:nvPr/>
        </p:nvPicPr>
        <p:blipFill>
          <a:blip r:embed="rId2" cstate="print"/>
          <a:srcRect/>
          <a:stretch>
            <a:fillRect/>
          </a:stretch>
        </p:blipFill>
        <p:spPr bwMode="auto">
          <a:xfrm>
            <a:off x="323528" y="3645024"/>
            <a:ext cx="8340080" cy="3212976"/>
          </a:xfrm>
          <a:prstGeom prst="rect">
            <a:avLst/>
          </a:prstGeom>
          <a:noFill/>
        </p:spPr>
      </p:pic>
      <p:pic>
        <p:nvPicPr>
          <p:cNvPr id="5" name="Immagine 4" descr="ita.png"/>
          <p:cNvPicPr>
            <a:picLocks noChangeAspect="1"/>
          </p:cNvPicPr>
          <p:nvPr/>
        </p:nvPicPr>
        <p:blipFill>
          <a:blip r:embed="rId3" cstate="print"/>
          <a:stretch>
            <a:fillRect/>
          </a:stretch>
        </p:blipFill>
        <p:spPr>
          <a:xfrm>
            <a:off x="5292080" y="1988840"/>
            <a:ext cx="1150620" cy="762000"/>
          </a:xfrm>
          <a:prstGeom prst="rect">
            <a:avLst/>
          </a:prstGeom>
        </p:spPr>
      </p:pic>
      <p:pic>
        <p:nvPicPr>
          <p:cNvPr id="6" name="Immagine 5" descr="spain (1).jpg"/>
          <p:cNvPicPr>
            <a:picLocks noChangeAspect="1"/>
          </p:cNvPicPr>
          <p:nvPr/>
        </p:nvPicPr>
        <p:blipFill>
          <a:blip r:embed="rId4" cstate="print"/>
          <a:stretch>
            <a:fillRect/>
          </a:stretch>
        </p:blipFill>
        <p:spPr>
          <a:xfrm>
            <a:off x="3419872" y="2060848"/>
            <a:ext cx="1150620" cy="753616"/>
          </a:xfrm>
          <a:prstGeom prst="rect">
            <a:avLst/>
          </a:prstGeom>
        </p:spPr>
      </p:pic>
      <p:pic>
        <p:nvPicPr>
          <p:cNvPr id="7" name="Immagine 6" descr="fra.png"/>
          <p:cNvPicPr>
            <a:picLocks noChangeAspect="1"/>
          </p:cNvPicPr>
          <p:nvPr/>
        </p:nvPicPr>
        <p:blipFill>
          <a:blip r:embed="rId5" cstate="print"/>
          <a:stretch>
            <a:fillRect/>
          </a:stretch>
        </p:blipFill>
        <p:spPr>
          <a:xfrm>
            <a:off x="5796136" y="2420888"/>
            <a:ext cx="1175380" cy="779925"/>
          </a:xfrm>
          <a:prstGeom prst="rect">
            <a:avLst/>
          </a:prstGeom>
        </p:spPr>
      </p:pic>
      <p:pic>
        <p:nvPicPr>
          <p:cNvPr id="8" name="Immagine 7" descr="romania.png"/>
          <p:cNvPicPr>
            <a:picLocks noChangeAspect="1"/>
          </p:cNvPicPr>
          <p:nvPr/>
        </p:nvPicPr>
        <p:blipFill>
          <a:blip r:embed="rId6" cstate="print"/>
          <a:stretch>
            <a:fillRect/>
          </a:stretch>
        </p:blipFill>
        <p:spPr>
          <a:xfrm>
            <a:off x="6300192" y="2924944"/>
            <a:ext cx="1150620" cy="762000"/>
          </a:xfrm>
          <a:prstGeom prst="rect">
            <a:avLst/>
          </a:prstGeom>
        </p:spPr>
      </p:pic>
      <p:pic>
        <p:nvPicPr>
          <p:cNvPr id="9" name="Immagine 8" descr="macedonaipng.png"/>
          <p:cNvPicPr>
            <a:picLocks noChangeAspect="1"/>
          </p:cNvPicPr>
          <p:nvPr/>
        </p:nvPicPr>
        <p:blipFill>
          <a:blip r:embed="rId7" cstate="print"/>
          <a:stretch>
            <a:fillRect/>
          </a:stretch>
        </p:blipFill>
        <p:spPr>
          <a:xfrm>
            <a:off x="3851920" y="2564904"/>
            <a:ext cx="1150620" cy="715516"/>
          </a:xfrm>
          <a:prstGeom prst="rect">
            <a:avLst/>
          </a:prstGeom>
        </p:spPr>
      </p:pic>
      <p:pic>
        <p:nvPicPr>
          <p:cNvPr id="10" name="Immagine 9" descr="cecpng.png"/>
          <p:cNvPicPr>
            <a:picLocks noChangeAspect="1"/>
          </p:cNvPicPr>
          <p:nvPr/>
        </p:nvPicPr>
        <p:blipFill>
          <a:blip r:embed="rId8" cstate="print"/>
          <a:stretch>
            <a:fillRect/>
          </a:stretch>
        </p:blipFill>
        <p:spPr>
          <a:xfrm>
            <a:off x="4355976" y="3068960"/>
            <a:ext cx="1152128" cy="8298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820</TotalTime>
  <Words>2364</Words>
  <Application>Microsoft Office PowerPoint</Application>
  <PresentationFormat>On-screen Show (4:3)</PresentationFormat>
  <Paragraphs>179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Calibri</vt:lpstr>
      <vt:lpstr>Century Schoolbook</vt:lpstr>
      <vt:lpstr>Wingdings</vt:lpstr>
      <vt:lpstr>Wingdings 2</vt:lpstr>
      <vt:lpstr>Arkýř</vt:lpstr>
      <vt:lpstr>ESC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 the Island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EVS Projekt</dc:title>
  <dc:creator>Klára Lejskeová</dc:creator>
  <cp:lastModifiedBy>YEU Cyprus</cp:lastModifiedBy>
  <cp:revision>93</cp:revision>
  <dcterms:created xsi:type="dcterms:W3CDTF">2018-12-06T13:15:16Z</dcterms:created>
  <dcterms:modified xsi:type="dcterms:W3CDTF">2019-01-07T13:29:06Z</dcterms:modified>
</cp:coreProperties>
</file>